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 id="280" r:id="rId26"/>
    <p:sldId id="284" r:id="rId27"/>
    <p:sldId id="291" r:id="rId28"/>
    <p:sldId id="287" r:id="rId29"/>
    <p:sldId id="286" r:id="rId30"/>
    <p:sldId id="288" r:id="rId31"/>
    <p:sldId id="290" r:id="rId32"/>
    <p:sldId id="292" r:id="rId33"/>
  </p:sldIdLst>
  <p:sldSz cx="9144000" cy="6858000" type="screen4x3"/>
  <p:notesSz cx="7099300" cy="10234613"/>
  <p:defaultTextStyle>
    <a:defPPr>
      <a:defRPr lang="es-ES"/>
    </a:defPPr>
    <a:lvl1pPr algn="l" rtl="0" fontAlgn="base">
      <a:spcBef>
        <a:spcPct val="0"/>
      </a:spcBef>
      <a:spcAft>
        <a:spcPct val="0"/>
      </a:spcAft>
      <a:defRPr sz="800" kern="1200">
        <a:solidFill>
          <a:schemeClr val="tx1"/>
        </a:solidFill>
        <a:latin typeface="Arial" charset="0"/>
        <a:ea typeface="+mn-ea"/>
        <a:cs typeface="+mn-cs"/>
      </a:defRPr>
    </a:lvl1pPr>
    <a:lvl2pPr marL="457200" algn="l" rtl="0" fontAlgn="base">
      <a:spcBef>
        <a:spcPct val="0"/>
      </a:spcBef>
      <a:spcAft>
        <a:spcPct val="0"/>
      </a:spcAft>
      <a:defRPr sz="800" kern="1200">
        <a:solidFill>
          <a:schemeClr val="tx1"/>
        </a:solidFill>
        <a:latin typeface="Arial" charset="0"/>
        <a:ea typeface="+mn-ea"/>
        <a:cs typeface="+mn-cs"/>
      </a:defRPr>
    </a:lvl2pPr>
    <a:lvl3pPr marL="914400" algn="l" rtl="0" fontAlgn="base">
      <a:spcBef>
        <a:spcPct val="0"/>
      </a:spcBef>
      <a:spcAft>
        <a:spcPct val="0"/>
      </a:spcAft>
      <a:defRPr sz="800" kern="1200">
        <a:solidFill>
          <a:schemeClr val="tx1"/>
        </a:solidFill>
        <a:latin typeface="Arial" charset="0"/>
        <a:ea typeface="+mn-ea"/>
        <a:cs typeface="+mn-cs"/>
      </a:defRPr>
    </a:lvl3pPr>
    <a:lvl4pPr marL="1371600" algn="l" rtl="0" fontAlgn="base">
      <a:spcBef>
        <a:spcPct val="0"/>
      </a:spcBef>
      <a:spcAft>
        <a:spcPct val="0"/>
      </a:spcAft>
      <a:defRPr sz="800" kern="1200">
        <a:solidFill>
          <a:schemeClr val="tx1"/>
        </a:solidFill>
        <a:latin typeface="Arial" charset="0"/>
        <a:ea typeface="+mn-ea"/>
        <a:cs typeface="+mn-cs"/>
      </a:defRPr>
    </a:lvl4pPr>
    <a:lvl5pPr marL="1828800" algn="l" rtl="0" fontAlgn="base">
      <a:spcBef>
        <a:spcPct val="0"/>
      </a:spcBef>
      <a:spcAft>
        <a:spcPct val="0"/>
      </a:spcAft>
      <a:defRPr sz="800" kern="1200">
        <a:solidFill>
          <a:schemeClr val="tx1"/>
        </a:solidFill>
        <a:latin typeface="Arial" charset="0"/>
        <a:ea typeface="+mn-ea"/>
        <a:cs typeface="+mn-cs"/>
      </a:defRPr>
    </a:lvl5pPr>
    <a:lvl6pPr marL="2286000" algn="l" defTabSz="914400" rtl="0" eaLnBrk="1" latinLnBrk="0" hangingPunct="1">
      <a:defRPr sz="800" kern="1200">
        <a:solidFill>
          <a:schemeClr val="tx1"/>
        </a:solidFill>
        <a:latin typeface="Arial" charset="0"/>
        <a:ea typeface="+mn-ea"/>
        <a:cs typeface="+mn-cs"/>
      </a:defRPr>
    </a:lvl6pPr>
    <a:lvl7pPr marL="2743200" algn="l" defTabSz="914400" rtl="0" eaLnBrk="1" latinLnBrk="0" hangingPunct="1">
      <a:defRPr sz="800" kern="1200">
        <a:solidFill>
          <a:schemeClr val="tx1"/>
        </a:solidFill>
        <a:latin typeface="Arial" charset="0"/>
        <a:ea typeface="+mn-ea"/>
        <a:cs typeface="+mn-cs"/>
      </a:defRPr>
    </a:lvl7pPr>
    <a:lvl8pPr marL="3200400" algn="l" defTabSz="914400" rtl="0" eaLnBrk="1" latinLnBrk="0" hangingPunct="1">
      <a:defRPr sz="800" kern="1200">
        <a:solidFill>
          <a:schemeClr val="tx1"/>
        </a:solidFill>
        <a:latin typeface="Arial" charset="0"/>
        <a:ea typeface="+mn-ea"/>
        <a:cs typeface="+mn-cs"/>
      </a:defRPr>
    </a:lvl8pPr>
    <a:lvl9pPr marL="3657600" algn="l" defTabSz="914400" rtl="0" eaLnBrk="1" latinLnBrk="0" hangingPunct="1">
      <a:defRPr sz="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00"/>
    <a:srgbClr val="FF3300"/>
    <a:srgbClr val="666633"/>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varScale="1">
        <p:scale>
          <a:sx n="62" d="100"/>
          <a:sy n="62" d="100"/>
        </p:scale>
        <p:origin x="7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E280DDF-22EC-41EA-A02A-A9719C07D2F6}"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5C293C8-F10B-4D04-98A1-9E749538C805}"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6A67DEA2-FE1A-433B-A40D-E642AA40FCDD}"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DD86B97-2D0A-48FC-BA6F-D1272CE6BF88}"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2E0D808-AD2B-4FE6-8970-73969C4B60AC}"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EC5352D0-9FCA-4E1F-AC8D-293E06EF1EAD}"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6C8EE772-3B5C-4BF8-BE96-2DFAD4FF09C0}"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ABCBB83F-431A-46E8-AD1B-ABFD1D90712C}"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4A5BD094-4945-4D3D-AAFB-CBB6F1E35124}"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40BD79CB-4450-4833-92F8-4192C4A56D91}"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A9D093AA-DB0A-4E24-A2EC-B353F71A2CCD}"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ltLang="pl-PL"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pl-PL" smtClean="0"/>
              <a:t>Haga clic para modificar el estilo de texto del patrón</a:t>
            </a:r>
          </a:p>
          <a:p>
            <a:pPr lvl="1"/>
            <a:r>
              <a:rPr lang="es-ES" altLang="pl-PL" smtClean="0"/>
              <a:t>Segundo nivel</a:t>
            </a:r>
          </a:p>
          <a:p>
            <a:pPr lvl="2"/>
            <a:r>
              <a:rPr lang="es-ES" altLang="pl-PL" smtClean="0"/>
              <a:t>Tercer nivel</a:t>
            </a:r>
          </a:p>
          <a:p>
            <a:pPr lvl="3"/>
            <a:r>
              <a:rPr lang="es-ES" altLang="pl-PL" smtClean="0"/>
              <a:t>Cuarto nivel</a:t>
            </a:r>
          </a:p>
          <a:p>
            <a:pPr lvl="4"/>
            <a:r>
              <a:rPr lang="es-ES" altLang="pl-PL"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40ACCF9-ECDC-44DB-A2CB-BA7126765A58}"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4022725" y="3244850"/>
            <a:ext cx="1098550" cy="366713"/>
          </a:xfrm>
          <a:prstGeom prst="rect">
            <a:avLst/>
          </a:prstGeom>
          <a:noFill/>
          <a:ln w="9525">
            <a:noFill/>
            <a:miter lim="800000"/>
            <a:headEnd/>
            <a:tailEnd/>
          </a:ln>
        </p:spPr>
        <p:txBody>
          <a:bodyPr wrap="none" anchor="ctr">
            <a:spAutoFit/>
          </a:bodyPr>
          <a:lstStyle/>
          <a:p>
            <a:pPr indent="449263" algn="ctr">
              <a:tabLst>
                <a:tab pos="5943600" algn="r"/>
              </a:tabLst>
            </a:pPr>
            <a:r>
              <a:rPr lang="ca-ES" altLang="pl-PL" sz="1800" b="1"/>
              <a:t>	</a:t>
            </a:r>
            <a:endParaRPr lang="ca-ES" altLang="pl-PL" sz="1800"/>
          </a:p>
        </p:txBody>
      </p:sp>
      <p:sp>
        <p:nvSpPr>
          <p:cNvPr id="3077" name="Rectangle 5"/>
          <p:cNvSpPr>
            <a:spLocks noChangeArrowheads="1"/>
          </p:cNvSpPr>
          <p:nvPr/>
        </p:nvSpPr>
        <p:spPr bwMode="auto">
          <a:xfrm>
            <a:off x="0" y="981075"/>
            <a:ext cx="9144000" cy="2592388"/>
          </a:xfrm>
          <a:prstGeom prst="rect">
            <a:avLst/>
          </a:prstGeom>
          <a:solidFill>
            <a:srgbClr val="808000">
              <a:alpha val="89000"/>
            </a:srgbClr>
          </a:solidFill>
          <a:ln w="9525">
            <a:noFill/>
            <a:miter lim="800000"/>
            <a:headEnd/>
            <a:tailEnd/>
          </a:ln>
        </p:spPr>
        <p:txBody>
          <a:bodyPr anchor="ctr"/>
          <a:lstStyle/>
          <a:p>
            <a:pPr algn="ctr">
              <a:defRPr/>
            </a:pPr>
            <a:r>
              <a:rPr lang="ca-ES" sz="4000" b="1">
                <a:effectLst>
                  <a:outerShdw blurRad="38100" dist="38100" dir="2700000" algn="tl">
                    <a:srgbClr val="FFFFFF"/>
                  </a:outerShdw>
                </a:effectLst>
              </a:rPr>
              <a:t>Com estem a Figaró- Montmany</a:t>
            </a:r>
          </a:p>
          <a:p>
            <a:pPr algn="ctr">
              <a:defRPr/>
            </a:pPr>
            <a:endParaRPr lang="es-ES" sz="4000"/>
          </a:p>
          <a:p>
            <a:pPr algn="ctr">
              <a:defRPr/>
            </a:pPr>
            <a:r>
              <a:rPr lang="ca-ES" sz="2400" b="1"/>
              <a:t>	Diagnosi sobre l’estat actual del municipi revisada per  la CPPC, el grup impulsor del PEF, i la CS Agenda 21</a:t>
            </a:r>
            <a:endParaRPr lang="es-ES" sz="2400" b="1"/>
          </a:p>
        </p:txBody>
      </p:sp>
      <p:pic>
        <p:nvPicPr>
          <p:cNvPr id="2052" name="Picture 6" descr="escut"/>
          <p:cNvPicPr>
            <a:picLocks noChangeAspect="1" noChangeArrowheads="1"/>
          </p:cNvPicPr>
          <p:nvPr/>
        </p:nvPicPr>
        <p:blipFill>
          <a:blip r:embed="rId2" cstate="print"/>
          <a:srcRect/>
          <a:stretch>
            <a:fillRect/>
          </a:stretch>
        </p:blipFill>
        <p:spPr bwMode="auto">
          <a:xfrm>
            <a:off x="7596188" y="5445125"/>
            <a:ext cx="552450" cy="752475"/>
          </a:xfrm>
          <a:prstGeom prst="rect">
            <a:avLst/>
          </a:prstGeom>
          <a:noFill/>
          <a:ln w="9525">
            <a:noFill/>
            <a:miter lim="800000"/>
            <a:headEnd/>
            <a:tailEnd/>
          </a:ln>
        </p:spPr>
      </p:pic>
      <p:sp>
        <p:nvSpPr>
          <p:cNvPr id="2053" name="Rectangle 7"/>
          <p:cNvSpPr>
            <a:spLocks noChangeArrowheads="1"/>
          </p:cNvSpPr>
          <p:nvPr/>
        </p:nvSpPr>
        <p:spPr bwMode="auto">
          <a:xfrm>
            <a:off x="7019925" y="6237288"/>
            <a:ext cx="1822450" cy="501650"/>
          </a:xfrm>
          <a:prstGeom prst="rect">
            <a:avLst/>
          </a:prstGeom>
          <a:noFill/>
          <a:ln w="9525">
            <a:noFill/>
            <a:miter lim="800000"/>
            <a:headEnd/>
            <a:tailEnd/>
          </a:ln>
        </p:spPr>
        <p:txBody>
          <a:bodyPr wrap="none" anchor="ctr">
            <a:spAutoFit/>
          </a:bodyPr>
          <a:lstStyle/>
          <a:p>
            <a:pPr indent="449263" algn="ctr"/>
            <a:r>
              <a:rPr lang="ca-ES" altLang="pl-PL" sz="900" b="1"/>
              <a:t>Ajuntament de</a:t>
            </a:r>
            <a:endParaRPr lang="es-ES" altLang="pl-PL" sz="900"/>
          </a:p>
          <a:p>
            <a:pPr indent="449263" algn="ctr"/>
            <a:r>
              <a:rPr lang="ca-ES" altLang="pl-PL" sz="900" b="1"/>
              <a:t>Figaró-Montmany</a:t>
            </a:r>
            <a:endParaRPr lang="es-ES" altLang="pl-PL" sz="900"/>
          </a:p>
          <a:p>
            <a:pPr indent="449263" algn="ctr"/>
            <a:r>
              <a:rPr lang="ca-ES" altLang="pl-PL" sz="900" b="1"/>
              <a:t>Àrea de Participació i Hisenda</a:t>
            </a:r>
          </a:p>
        </p:txBody>
      </p:sp>
      <p:sp>
        <p:nvSpPr>
          <p:cNvPr id="2054" name="Text Box 8"/>
          <p:cNvSpPr txBox="1">
            <a:spLocks noChangeArrowheads="1"/>
          </p:cNvSpPr>
          <p:nvPr/>
        </p:nvSpPr>
        <p:spPr bwMode="auto">
          <a:xfrm>
            <a:off x="1116013" y="4365625"/>
            <a:ext cx="6480175" cy="366713"/>
          </a:xfrm>
          <a:prstGeom prst="rect">
            <a:avLst/>
          </a:prstGeom>
          <a:noFill/>
          <a:ln w="9525">
            <a:noFill/>
            <a:miter lim="800000"/>
            <a:headEnd/>
            <a:tailEnd/>
          </a:ln>
        </p:spPr>
        <p:txBody>
          <a:bodyPr>
            <a:spAutoFit/>
          </a:bodyPr>
          <a:lstStyle/>
          <a:p>
            <a:pPr algn="ctr">
              <a:spcBef>
                <a:spcPct val="50000"/>
              </a:spcBef>
            </a:pPr>
            <a:r>
              <a:rPr lang="es-ES" altLang="pl-PL" sz="1800"/>
              <a:t>Presentació pel Consell de poble</a:t>
            </a:r>
          </a:p>
        </p:txBody>
      </p:sp>
      <p:sp>
        <p:nvSpPr>
          <p:cNvPr id="2055" name="Text Box 9"/>
          <p:cNvSpPr txBox="1">
            <a:spLocks noChangeArrowheads="1"/>
          </p:cNvSpPr>
          <p:nvPr/>
        </p:nvSpPr>
        <p:spPr bwMode="auto">
          <a:xfrm>
            <a:off x="2987675" y="5157788"/>
            <a:ext cx="3168650" cy="366712"/>
          </a:xfrm>
          <a:prstGeom prst="rect">
            <a:avLst/>
          </a:prstGeom>
          <a:noFill/>
          <a:ln w="9525">
            <a:noFill/>
            <a:miter lim="800000"/>
            <a:headEnd/>
            <a:tailEnd/>
          </a:ln>
        </p:spPr>
        <p:txBody>
          <a:bodyPr>
            <a:spAutoFit/>
          </a:bodyPr>
          <a:lstStyle/>
          <a:p>
            <a:pPr>
              <a:spcBef>
                <a:spcPct val="50000"/>
              </a:spcBef>
            </a:pPr>
            <a:r>
              <a:rPr lang="es-ES" altLang="pl-PL" sz="1800"/>
              <a:t>9 d’octubre de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395288" y="908050"/>
            <a:ext cx="8424862" cy="5580063"/>
          </a:xfrm>
          <a:prstGeom prst="rect">
            <a:avLst/>
          </a:prstGeom>
          <a:noFill/>
          <a:ln w="9525">
            <a:noFill/>
            <a:miter lim="800000"/>
            <a:headEnd/>
            <a:tailEnd/>
          </a:ln>
        </p:spPr>
        <p:txBody>
          <a:bodyPr>
            <a:spAutoFit/>
          </a:bodyPr>
          <a:lstStyle/>
          <a:p>
            <a:pPr>
              <a:spcBef>
                <a:spcPct val="50000"/>
              </a:spcBef>
              <a:buFontTx/>
              <a:buChar char="•"/>
            </a:pPr>
            <a:r>
              <a:rPr lang="ca-ES" altLang="pl-PL" sz="1200"/>
              <a:t> Recursos  hídrics propis majoritàriament de la vall de Vallcàrquera: més del 95% de la població es proveeix d’aigua a partir de xarxa.</a:t>
            </a:r>
          </a:p>
          <a:p>
            <a:pPr>
              <a:spcBef>
                <a:spcPct val="50000"/>
              </a:spcBef>
              <a:buFontTx/>
              <a:buChar char="•"/>
            </a:pPr>
            <a:endParaRPr lang="ca-ES" altLang="pl-PL" sz="1200"/>
          </a:p>
          <a:p>
            <a:pPr>
              <a:spcBef>
                <a:spcPct val="50000"/>
              </a:spcBef>
              <a:buFontTx/>
              <a:buChar char="•"/>
            </a:pPr>
            <a:r>
              <a:rPr lang="ca-ES" altLang="pl-PL" sz="1200"/>
              <a:t>La riera de Vallcàrquera té un nivell de conservació molt bo, tant pel que fa a la qualitat de l’aigua com per la vegetació que presenta. </a:t>
            </a:r>
          </a:p>
          <a:p>
            <a:pPr>
              <a:spcBef>
                <a:spcPct val="50000"/>
              </a:spcBef>
              <a:buFontTx/>
              <a:buChar char="•"/>
            </a:pPr>
            <a:endParaRPr lang="ca-ES" altLang="pl-PL" sz="1200"/>
          </a:p>
          <a:p>
            <a:pPr>
              <a:spcBef>
                <a:spcPct val="50000"/>
              </a:spcBef>
              <a:buFontTx/>
              <a:buChar char="•"/>
            </a:pPr>
            <a:r>
              <a:rPr lang="ca-ES" altLang="pl-PL" sz="1200"/>
              <a:t>Dos dipòsits principals de 400 i 300 m3 que abasten la pràctica totalitat del municipi. Aquests dipòsits anomenats Dipòsit Vell (300m3) i Dipòsit Nou (400 m3) reben l’aigua de l’embassament de Can Gil, del pou de Can Juncà i del Pou de Can Bosc</a:t>
            </a:r>
            <a:r>
              <a:rPr lang="es-ES" altLang="pl-PL" sz="1200"/>
              <a:t>.</a:t>
            </a:r>
          </a:p>
          <a:p>
            <a:pPr>
              <a:spcBef>
                <a:spcPct val="50000"/>
              </a:spcBef>
              <a:buFontTx/>
              <a:buChar char="•"/>
            </a:pPr>
            <a:endParaRPr lang="es-ES" altLang="pl-PL" sz="1200"/>
          </a:p>
          <a:p>
            <a:pPr>
              <a:spcBef>
                <a:spcPct val="50000"/>
              </a:spcBef>
              <a:buFontTx/>
              <a:buChar char="•"/>
            </a:pPr>
            <a:r>
              <a:rPr lang="ca-ES" altLang="pl-PL" sz="1200"/>
              <a:t>L’any 2008 s’observa com més de la meitat és per consum domèstic, mentre que la resta es reparteix entre l’ús comercial, de reg, agrícola, etc.</a:t>
            </a:r>
            <a:r>
              <a:rPr lang="es-ES" altLang="pl-PL" sz="1200"/>
              <a:t> </a:t>
            </a:r>
          </a:p>
          <a:p>
            <a:pPr>
              <a:spcBef>
                <a:spcPct val="50000"/>
              </a:spcBef>
              <a:buFontTx/>
              <a:buChar char="•"/>
            </a:pPr>
            <a:endParaRPr lang="es-ES" altLang="pl-PL" sz="1200"/>
          </a:p>
          <a:p>
            <a:pPr>
              <a:spcBef>
                <a:spcPct val="50000"/>
              </a:spcBef>
              <a:buFontTx/>
              <a:buChar char="•"/>
            </a:pPr>
            <a:r>
              <a:rPr lang="es-ES" altLang="pl-PL" sz="1200"/>
              <a:t>La</a:t>
            </a:r>
            <a:r>
              <a:rPr lang="ca-ES" altLang="pl-PL" sz="1200"/>
              <a:t> dotació global i domèstica de Figaró-Montmany és força correcte, pròxima als valors que marca com a valors recomanables l’Agencia Catalana de l’Aigua</a:t>
            </a:r>
            <a:r>
              <a:rPr lang="es-ES" altLang="pl-PL" sz="1200"/>
              <a:t> </a:t>
            </a:r>
          </a:p>
          <a:p>
            <a:pPr>
              <a:spcBef>
                <a:spcPct val="50000"/>
              </a:spcBef>
              <a:buFontTx/>
              <a:buChar char="•"/>
            </a:pPr>
            <a:endParaRPr lang="es-ES" altLang="pl-PL" sz="1200"/>
          </a:p>
          <a:p>
            <a:pPr>
              <a:spcBef>
                <a:spcPct val="50000"/>
              </a:spcBef>
              <a:buFontTx/>
              <a:buChar char="•"/>
            </a:pPr>
            <a:r>
              <a:rPr lang="ca-ES" altLang="pl-PL" sz="1200"/>
              <a:t>En general, les instal·lacions funcionen correctament, tot i alguns aspectes a millorar com la millora dels accessos a les captacions i el seu manteniment, la millora dels dipòsits i la qualitat de l’aigua . D’altra banda, l’ús agrícola de l’aigua i els sistemes de rec dels horts és un altre element que caldrà millorar.</a:t>
            </a:r>
          </a:p>
          <a:p>
            <a:pPr>
              <a:spcBef>
                <a:spcPct val="50000"/>
              </a:spcBef>
              <a:buFontTx/>
              <a:buChar char="•"/>
            </a:pPr>
            <a:endParaRPr lang="es-ES" altLang="pl-PL" sz="1200"/>
          </a:p>
          <a:p>
            <a:pPr>
              <a:spcBef>
                <a:spcPct val="50000"/>
              </a:spcBef>
              <a:buFontTx/>
              <a:buChar char="•"/>
            </a:pPr>
            <a:r>
              <a:rPr lang="ca-ES" altLang="pl-PL" sz="1200"/>
              <a:t>Millora del grup de pressió que permet l'abastament d'aigua a Can Bosc gràcies als Fons Estatals d'Obres.</a:t>
            </a:r>
          </a:p>
          <a:p>
            <a:pPr>
              <a:spcBef>
                <a:spcPct val="50000"/>
              </a:spcBef>
              <a:buFontTx/>
              <a:buChar char="•"/>
            </a:pPr>
            <a:endParaRPr lang="ca-ES" altLang="pl-PL" sz="1200"/>
          </a:p>
          <a:p>
            <a:pPr>
              <a:spcBef>
                <a:spcPct val="50000"/>
              </a:spcBef>
              <a:buFontTx/>
              <a:buChar char="•"/>
            </a:pPr>
            <a:r>
              <a:rPr lang="ca-ES" altLang="pl-PL" sz="1200"/>
              <a:t>Existència d’una subvenció de l'ACA que anirà destinada a la millora dels pous i les canalitzacions.</a:t>
            </a:r>
          </a:p>
        </p:txBody>
      </p:sp>
      <p:sp>
        <p:nvSpPr>
          <p:cNvPr id="11267" name="Rectangle 11"/>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TERRITORI I MEDI AMBIENT</a:t>
            </a:r>
          </a:p>
        </p:txBody>
      </p:sp>
      <p:sp>
        <p:nvSpPr>
          <p:cNvPr id="11268" name="Text Box 12"/>
          <p:cNvSpPr txBox="1">
            <a:spLocks noChangeArrowheads="1"/>
          </p:cNvSpPr>
          <p:nvPr/>
        </p:nvSpPr>
        <p:spPr bwMode="auto">
          <a:xfrm>
            <a:off x="7667625" y="115888"/>
            <a:ext cx="1476375" cy="366712"/>
          </a:xfrm>
          <a:prstGeom prst="rect">
            <a:avLst/>
          </a:prstGeom>
          <a:noFill/>
          <a:ln w="9525">
            <a:noFill/>
            <a:miter lim="800000"/>
            <a:headEnd/>
            <a:tailEnd/>
          </a:ln>
        </p:spPr>
        <p:txBody>
          <a:bodyPr>
            <a:spAutoFit/>
          </a:bodyPr>
          <a:lstStyle/>
          <a:p>
            <a:pPr>
              <a:spcBef>
                <a:spcPct val="50000"/>
              </a:spcBef>
            </a:pPr>
            <a:r>
              <a:rPr lang="es-ES" altLang="pl-PL" sz="1800"/>
              <a:t>Dades</a:t>
            </a:r>
          </a:p>
        </p:txBody>
      </p:sp>
      <p:sp>
        <p:nvSpPr>
          <p:cNvPr id="11269" name="Text Box 13"/>
          <p:cNvSpPr txBox="1">
            <a:spLocks noChangeArrowheads="1"/>
          </p:cNvSpPr>
          <p:nvPr/>
        </p:nvSpPr>
        <p:spPr bwMode="auto">
          <a:xfrm>
            <a:off x="7667625" y="549275"/>
            <a:ext cx="1152525" cy="366713"/>
          </a:xfrm>
          <a:prstGeom prst="rect">
            <a:avLst/>
          </a:prstGeom>
          <a:noFill/>
          <a:ln w="9525">
            <a:noFill/>
            <a:miter lim="800000"/>
            <a:headEnd/>
            <a:tailEnd/>
          </a:ln>
        </p:spPr>
        <p:txBody>
          <a:bodyPr>
            <a:spAutoFit/>
          </a:bodyPr>
          <a:lstStyle/>
          <a:p>
            <a:pPr>
              <a:spcBef>
                <a:spcPct val="50000"/>
              </a:spcBef>
            </a:pPr>
            <a:r>
              <a:rPr lang="es-ES" altLang="pl-PL" sz="1800">
                <a:solidFill>
                  <a:srgbClr val="666633"/>
                </a:solidFill>
              </a:rPr>
              <a:t>L’aigua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TERRITORI I MEDI AMBIENT</a:t>
            </a:r>
          </a:p>
        </p:txBody>
      </p:sp>
      <p:sp>
        <p:nvSpPr>
          <p:cNvPr id="12291" name="Text Box 5"/>
          <p:cNvSpPr txBox="1">
            <a:spLocks noChangeArrowheads="1"/>
          </p:cNvSpPr>
          <p:nvPr/>
        </p:nvSpPr>
        <p:spPr bwMode="auto">
          <a:xfrm>
            <a:off x="7667625" y="115888"/>
            <a:ext cx="1476375" cy="366712"/>
          </a:xfrm>
          <a:prstGeom prst="rect">
            <a:avLst/>
          </a:prstGeom>
          <a:noFill/>
          <a:ln w="9525">
            <a:noFill/>
            <a:miter lim="800000"/>
            <a:headEnd/>
            <a:tailEnd/>
          </a:ln>
        </p:spPr>
        <p:txBody>
          <a:bodyPr>
            <a:spAutoFit/>
          </a:bodyPr>
          <a:lstStyle/>
          <a:p>
            <a:pPr>
              <a:spcBef>
                <a:spcPct val="50000"/>
              </a:spcBef>
            </a:pPr>
            <a:r>
              <a:rPr lang="es-ES" altLang="pl-PL" sz="1800"/>
              <a:t>Dades</a:t>
            </a:r>
          </a:p>
        </p:txBody>
      </p:sp>
      <p:sp>
        <p:nvSpPr>
          <p:cNvPr id="12292" name="Text Box 6"/>
          <p:cNvSpPr txBox="1">
            <a:spLocks noChangeArrowheads="1"/>
          </p:cNvSpPr>
          <p:nvPr/>
        </p:nvSpPr>
        <p:spPr bwMode="auto">
          <a:xfrm>
            <a:off x="7667625" y="692150"/>
            <a:ext cx="1152525" cy="366713"/>
          </a:xfrm>
          <a:prstGeom prst="rect">
            <a:avLst/>
          </a:prstGeom>
          <a:noFill/>
          <a:ln w="9525">
            <a:noFill/>
            <a:miter lim="800000"/>
            <a:headEnd/>
            <a:tailEnd/>
          </a:ln>
        </p:spPr>
        <p:txBody>
          <a:bodyPr>
            <a:spAutoFit/>
          </a:bodyPr>
          <a:lstStyle/>
          <a:p>
            <a:pPr>
              <a:spcBef>
                <a:spcPct val="50000"/>
              </a:spcBef>
            </a:pPr>
            <a:r>
              <a:rPr lang="es-ES" altLang="pl-PL" sz="1800">
                <a:solidFill>
                  <a:srgbClr val="666633"/>
                </a:solidFill>
              </a:rPr>
              <a:t>L’energia</a:t>
            </a:r>
          </a:p>
        </p:txBody>
      </p:sp>
      <p:sp>
        <p:nvSpPr>
          <p:cNvPr id="12293" name="Text Box 7"/>
          <p:cNvSpPr txBox="1">
            <a:spLocks noChangeArrowheads="1"/>
          </p:cNvSpPr>
          <p:nvPr/>
        </p:nvSpPr>
        <p:spPr bwMode="auto">
          <a:xfrm>
            <a:off x="468313" y="1268413"/>
            <a:ext cx="8064500" cy="3567112"/>
          </a:xfrm>
          <a:prstGeom prst="rect">
            <a:avLst/>
          </a:prstGeom>
          <a:noFill/>
          <a:ln w="9525">
            <a:noFill/>
            <a:miter lim="800000"/>
            <a:headEnd/>
            <a:tailEnd/>
          </a:ln>
        </p:spPr>
        <p:txBody>
          <a:bodyPr>
            <a:spAutoFit/>
          </a:bodyPr>
          <a:lstStyle/>
          <a:p>
            <a:pPr>
              <a:spcBef>
                <a:spcPct val="50000"/>
              </a:spcBef>
              <a:buFontTx/>
              <a:buChar char="•"/>
            </a:pPr>
            <a:r>
              <a:rPr lang="ca-ES" altLang="pl-PL" sz="1200"/>
              <a:t>Les dades d’emissions totals de gasos d’efecte hivernacle per al període 2001-2006 són força estables, amb un pic l’any 2005 igual que Catalunya, any a partir del qual els valors tornen a descendir.</a:t>
            </a:r>
          </a:p>
          <a:p>
            <a:pPr>
              <a:spcBef>
                <a:spcPct val="50000"/>
              </a:spcBef>
              <a:buFontTx/>
              <a:buChar char="•"/>
            </a:pPr>
            <a:endParaRPr lang="ca-ES" altLang="pl-PL" sz="1200"/>
          </a:p>
          <a:p>
            <a:pPr>
              <a:spcBef>
                <a:spcPct val="50000"/>
              </a:spcBef>
              <a:buFontTx/>
              <a:buChar char="•"/>
            </a:pPr>
            <a:r>
              <a:rPr lang="ca-ES" altLang="pl-PL" sz="1200"/>
              <a:t>L’evolució de les emissions per càpita indica una suau tendència a la baixa amb un descens sobtat l’any 2006 pel tancament d’una única empresa del sector de la fusta.</a:t>
            </a:r>
            <a:r>
              <a:rPr lang="es-ES" altLang="pl-PL" sz="1200"/>
              <a:t> </a:t>
            </a:r>
          </a:p>
          <a:p>
            <a:pPr>
              <a:spcBef>
                <a:spcPct val="50000"/>
              </a:spcBef>
              <a:buFontTx/>
              <a:buChar char="•"/>
            </a:pPr>
            <a:endParaRPr lang="es-ES" altLang="pl-PL" sz="1200"/>
          </a:p>
          <a:p>
            <a:pPr>
              <a:spcBef>
                <a:spcPct val="50000"/>
              </a:spcBef>
              <a:buFontTx/>
              <a:buChar char="•"/>
            </a:pPr>
            <a:r>
              <a:rPr lang="ca-ES" altLang="pl-PL" sz="1200"/>
              <a:t>El sector transport ha crescut ininterrompudament , és el primer sector responsable d’emissions de GEH (genera gairebé un 30%) . Darrera del sector transport, les indústries i les llars s’han alternat el segon lloc pel que fa les emissions de GEH produïdes. A partir de 2006, el sector domèstic passa per davant de l’industrial.</a:t>
            </a:r>
          </a:p>
          <a:p>
            <a:pPr>
              <a:spcBef>
                <a:spcPct val="50000"/>
              </a:spcBef>
              <a:buFontTx/>
              <a:buChar char="•"/>
            </a:pPr>
            <a:endParaRPr lang="ca-ES" altLang="pl-PL" sz="1200"/>
          </a:p>
          <a:p>
            <a:pPr>
              <a:spcBef>
                <a:spcPct val="50000"/>
              </a:spcBef>
              <a:buFontTx/>
              <a:buChar char="•"/>
            </a:pPr>
            <a:r>
              <a:rPr lang="ca-ES" altLang="pl-PL" sz="1200"/>
              <a:t>Els equipaments públics, seguits de l’enllumenat públic, són les principals fonts emissores de GEH de l’Ajuntament de Figaró-Montmany</a:t>
            </a:r>
            <a:r>
              <a:rPr lang="es-ES" altLang="pl-PL" sz="1200"/>
              <a:t> </a:t>
            </a:r>
          </a:p>
          <a:p>
            <a:pPr>
              <a:spcBef>
                <a:spcPct val="50000"/>
              </a:spcBef>
              <a:buFontTx/>
              <a:buChar char="•"/>
            </a:pPr>
            <a:endParaRPr lang="es-ES" altLang="pl-PL" sz="1200"/>
          </a:p>
          <a:p>
            <a:pPr>
              <a:spcBef>
                <a:spcPct val="50000"/>
              </a:spcBef>
              <a:buFontTx/>
              <a:buChar char="•"/>
            </a:pPr>
            <a:r>
              <a:rPr lang="ca-ES" altLang="pl-PL" sz="1200"/>
              <a:t>En els últims anys s’han fet millores a l’enllumenat públic que contribueixen a disminuir l’emissió de gasos d’efecte hivernacle.</a:t>
            </a:r>
            <a:endParaRPr lang="es-ES" altLang="pl-PL" sz="12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26" name="Group 14"/>
          <p:cNvGraphicFramePr>
            <a:graphicFrameLocks noGrp="1"/>
          </p:cNvGraphicFramePr>
          <p:nvPr/>
        </p:nvGraphicFramePr>
        <p:xfrm>
          <a:off x="0" y="620713"/>
          <a:ext cx="9144000" cy="6200140"/>
        </p:xfrm>
        <a:graphic>
          <a:graphicData uri="http://schemas.openxmlformats.org/drawingml/2006/table">
            <a:tbl>
              <a:tblPr/>
              <a:tblGrid>
                <a:gridCol w="4697413"/>
                <a:gridCol w="4446587"/>
              </a:tblGrid>
              <a:tr h="2873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a-ES" altLang="pl-PL" sz="2000" b="0" i="0" u="none" strike="noStrike" cap="none" normalizeH="0" baseline="0" smtClean="0">
                          <a:ln>
                            <a:noFill/>
                          </a:ln>
                          <a:solidFill>
                            <a:srgbClr val="00B050"/>
                          </a:solidFill>
                          <a:effectLst/>
                          <a:latin typeface="Arial Narrow" pitchFamily="34" charset="0"/>
                          <a:ea typeface="Calibri" pitchFamily="34" charset="0"/>
                          <a:cs typeface="Arial" charset="0"/>
                          <a:sym typeface="Wingdings" pitchFamily="2" charset="2"/>
                        </a:rPr>
                        <a:t></a:t>
                      </a:r>
                    </a:p>
                  </a:txBody>
                  <a:tcPr horzOverflow="overflow">
                    <a:lnL>
                      <a:noFill/>
                    </a:lnL>
                    <a:lnR>
                      <a:noFill/>
                    </a:lnR>
                    <a:lnT>
                      <a:noFill/>
                    </a:lnT>
                    <a:lnB>
                      <a:noFill/>
                    </a:lnB>
                    <a:lnTlToBr>
                      <a:noFill/>
                    </a:lnTlToBr>
                    <a:lnBlToTr>
                      <a:noFill/>
                    </a:lnBlToTr>
                    <a:solidFill>
                      <a:srgbClr val="EAF1DD"/>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a-ES" altLang="pl-PL" sz="2000" b="0" i="0" u="none" strike="noStrike" cap="none" normalizeH="0" baseline="0" smtClean="0">
                          <a:ln>
                            <a:noFill/>
                          </a:ln>
                          <a:solidFill>
                            <a:srgbClr val="FF0000"/>
                          </a:solidFill>
                          <a:effectLst/>
                          <a:latin typeface="Arial Narrow" pitchFamily="34" charset="0"/>
                          <a:ea typeface="Calibri" pitchFamily="34" charset="0"/>
                          <a:cs typeface="Arial" charset="0"/>
                          <a:sym typeface="Wingdings" pitchFamily="2" charset="2"/>
                        </a:rPr>
                        <a:t></a:t>
                      </a:r>
                    </a:p>
                  </a:txBody>
                  <a:tcPr horzOverflow="overflow">
                    <a:lnL>
                      <a:noFill/>
                    </a:lnL>
                    <a:lnR>
                      <a:noFill/>
                    </a:lnR>
                    <a:lnT>
                      <a:noFill/>
                    </a:lnT>
                    <a:lnB>
                      <a:noFill/>
                    </a:lnB>
                    <a:lnTlToBr>
                      <a:noFill/>
                    </a:lnTlToBr>
                    <a:lnBlToTr>
                      <a:noFill/>
                    </a:lnBlToTr>
                    <a:solidFill>
                      <a:srgbClr val="F2DBDB"/>
                    </a:solidFill>
                  </a:tcPr>
                </a:tc>
              </a:tr>
              <a:tr h="282575">
                <a:tc gridSpan="2">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a-ES" altLang="pl-PL" sz="1200" b="1" i="0" u="none" strike="noStrike" cap="none" normalizeH="0" baseline="0" smtClean="0">
                          <a:ln>
                            <a:noFill/>
                          </a:ln>
                          <a:solidFill>
                            <a:schemeClr val="tx1"/>
                          </a:solidFill>
                          <a:effectLst/>
                          <a:latin typeface="Arial" charset="0"/>
                          <a:ea typeface="Arial Unicode MS" pitchFamily="34" charset="-128"/>
                          <a:cs typeface="Arial" charset="0"/>
                        </a:rPr>
                        <a:t>Territori i planejament</a:t>
                      </a:r>
                    </a:p>
                  </a:txBody>
                  <a:tcPr horzOverflow="overflow">
                    <a:lnL>
                      <a:noFill/>
                    </a:lnL>
                    <a:lnR>
                      <a:noFill/>
                    </a:lnR>
                    <a:lnT>
                      <a:noFill/>
                    </a:lnT>
                    <a:lnB>
                      <a:noFill/>
                    </a:lnB>
                    <a:lnTlToBr>
                      <a:noFill/>
                    </a:lnTlToBr>
                    <a:lnBlToTr>
                      <a:noFill/>
                    </a:lnBlToTr>
                    <a:solidFill>
                      <a:srgbClr val="D9D9D9"/>
                    </a:solidFill>
                  </a:tcPr>
                </a:tc>
                <a:tc hMerge="1">
                  <a:txBody>
                    <a:bodyPr/>
                    <a:lstStyle/>
                    <a:p>
                      <a:endParaRPr lang="pl-PL"/>
                    </a:p>
                  </a:txBody>
                  <a:tcPr/>
                </a:tc>
              </a:tr>
              <a:tr h="5521325">
                <a:tc>
                  <a:txBody>
                    <a:bodyPr/>
                    <a:lstStyle>
                      <a:lvl1pPr indent="449263"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449263" algn="l" defTabSz="914400" rtl="0" eaLnBrk="1" fontAlgn="base" latinLnBrk="0" hangingPunct="1">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Calibri" pitchFamily="34" charset="0"/>
                        </a:rPr>
                        <a:t>El planejament actual promou un urbanisme força compacte i cohesionat centrat a l’entorn del nucli urbà. </a:t>
                      </a:r>
                      <a:endParaRPr kumimoji="0" lang="es-ES" altLang="pl-PL" sz="11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Entorn natural i poc massificat amb important presència de patrimoni cultural i natural.</a:t>
                      </a:r>
                      <a:endParaRPr kumimoji="0" lang="es-ES" altLang="pl-PL" sz="1100" b="0" i="0" u="none" strike="noStrike" cap="none" normalizeH="0" baseline="0" smtClean="0">
                        <a:ln>
                          <a:noFill/>
                        </a:ln>
                        <a:solidFill>
                          <a:schemeClr val="tx1"/>
                        </a:solidFill>
                        <a:effectLst/>
                        <a:latin typeface="Arial" charset="0"/>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Hi ha consens a l’entorn de la pertinença de concentrar els equipaments esportius en un nou complex esportiu-educatiu entre l’escola Montmany i el Camp de futbol.</a:t>
                      </a:r>
                      <a:endParaRPr kumimoji="0" lang="es-ES" altLang="pl-PL" sz="1100" b="0" i="0" u="none" strike="noStrike" cap="none" normalizeH="0" baseline="0" smtClean="0">
                        <a:ln>
                          <a:noFill/>
                        </a:ln>
                        <a:solidFill>
                          <a:schemeClr val="tx1"/>
                        </a:solidFill>
                        <a:effectLst/>
                        <a:latin typeface="Arial" charset="0"/>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Gran consens a l’entorn de la proposta d’ampliar el polígon de les piscines i reubicar allà l’activitat industrial del polígon nord.</a:t>
                      </a:r>
                      <a:endParaRPr kumimoji="0" lang="es-ES" altLang="pl-PL" sz="1100" b="0" i="0" u="none" strike="noStrike" cap="none" normalizeH="0" baseline="0" smtClean="0">
                        <a:ln>
                          <a:noFill/>
                        </a:ln>
                        <a:solidFill>
                          <a:schemeClr val="tx1"/>
                        </a:solidFill>
                        <a:effectLst/>
                        <a:latin typeface="Arial" charset="0"/>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El POUM estableix com a millor alternativa de creixement el reompliment dels buits urbans i l’ampliació de l’oferta amb nous sectors en zones en continuïtat, garantint així la compacitat del nucli. </a:t>
                      </a:r>
                      <a:endParaRPr kumimoji="0" lang="es-ES" altLang="pl-PL" sz="1100" b="0" i="0" u="none" strike="noStrike" cap="none" normalizeH="0" baseline="0" smtClean="0">
                        <a:ln>
                          <a:noFill/>
                        </a:ln>
                        <a:solidFill>
                          <a:schemeClr val="tx1"/>
                        </a:solidFill>
                        <a:effectLst/>
                        <a:latin typeface="Arial" charset="0"/>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EL POUM dona resposta als problemes de manca d’equipaments i serveis deguts a la primarització de la residència.</a:t>
                      </a:r>
                      <a:endParaRPr kumimoji="0" lang="es-ES" altLang="pl-PL" sz="1100" b="0" i="0" u="none" strike="noStrike" cap="none" normalizeH="0" baseline="0" smtClean="0">
                        <a:ln>
                          <a:noFill/>
                        </a:ln>
                        <a:solidFill>
                          <a:schemeClr val="tx1"/>
                        </a:solidFill>
                        <a:effectLst/>
                        <a:latin typeface="Arial" charset="0"/>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El POUM dimensiona el creixement segons les necessitats internes d’habitatge i sòl per a activitats econòmiques i equipaments.</a:t>
                      </a:r>
                      <a:endParaRPr kumimoji="0" lang="es-ES" altLang="pl-PL" sz="1100" b="0" i="0" u="none" strike="noStrike" cap="none" normalizeH="0" baseline="0" smtClean="0">
                        <a:ln>
                          <a:noFill/>
                        </a:ln>
                        <a:solidFill>
                          <a:schemeClr val="tx1"/>
                        </a:solidFill>
                        <a:effectLst/>
                        <a:latin typeface="Arial" charset="0"/>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En els nuclis dispersos en Sòl No Urbanitzable s’ha regulat adequadament processos de millora de la qualitat i satisfacció de necessitats</a:t>
                      </a:r>
                      <a:endParaRPr kumimoji="0" lang="es-ES" altLang="pl-PL" sz="1100" b="0" i="0" u="none" strike="noStrike" cap="none" normalizeH="0" baseline="0" smtClean="0">
                        <a:ln>
                          <a:noFill/>
                        </a:ln>
                        <a:solidFill>
                          <a:schemeClr val="tx1"/>
                        </a:solidFill>
                        <a:effectLst/>
                        <a:latin typeface="Arial" charset="0"/>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El desenvolupament de bona part de les accions de l’Agenda 21 ha contribuït a una millora del medi ambient al municipi.</a:t>
                      </a:r>
                      <a:endParaRPr kumimoji="0" lang="es-ES" altLang="pl-PL" sz="1100" b="0" i="0" u="none" strike="noStrike" cap="none" normalizeH="0" baseline="0" smtClean="0">
                        <a:ln>
                          <a:noFill/>
                        </a:ln>
                        <a:solidFill>
                          <a:schemeClr val="tx1"/>
                        </a:solidFill>
                        <a:effectLst/>
                        <a:latin typeface="Arial" charset="0"/>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Recent aprovació del Pla Inuncat.</a:t>
                      </a:r>
                      <a:endParaRPr kumimoji="0" lang="es-ES" altLang="pl-PL" sz="1100" b="0" i="0" u="none" strike="noStrike" cap="none" normalizeH="0" baseline="0" smtClean="0">
                        <a:ln>
                          <a:noFill/>
                        </a:ln>
                        <a:solidFill>
                          <a:schemeClr val="tx1"/>
                        </a:solidFill>
                        <a:effectLst/>
                        <a:latin typeface="Arial" charset="0"/>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S’està treballant en la redacció del Pla director del clavegueram.</a:t>
                      </a:r>
                      <a:endParaRPr kumimoji="0" lang="es-ES" altLang="pl-PL" sz="1100" b="0" i="0" u="none" strike="noStrike" cap="none" normalizeH="0" baseline="0" smtClean="0">
                        <a:ln>
                          <a:noFill/>
                        </a:ln>
                        <a:solidFill>
                          <a:schemeClr val="tx1"/>
                        </a:solidFill>
                        <a:effectLst/>
                        <a:latin typeface="Arial" charset="0"/>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La llei de barris suposa una oportunitat per fer inversions de millora al nucli antic. S’ha millorat sensiblement amb les obres d’urbanització del nucli antic: millora dels serveis, millora de l’accessibilitat, etc.</a:t>
                      </a: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Existència d’un Parc de bombers i previsió de construir un nou parc.</a:t>
                      </a:r>
                      <a:endParaRPr kumimoji="0" lang="es-ES" altLang="pl-PL" sz="1100" b="0" i="0" u="none" strike="noStrike" cap="none" normalizeH="0" baseline="0" smtClean="0">
                        <a:ln>
                          <a:noFill/>
                        </a:ln>
                        <a:solidFill>
                          <a:schemeClr val="tx1"/>
                        </a:solidFill>
                        <a:effectLst/>
                        <a:latin typeface="Arial" charset="0"/>
                        <a:cs typeface="Times New Roman" pitchFamily="48" charset="0"/>
                      </a:endParaRPr>
                    </a:p>
                  </a:txBody>
                  <a:tcPr horzOverflow="overflow">
                    <a:lnL>
                      <a:noFill/>
                    </a:lnL>
                    <a:lnR>
                      <a:noFill/>
                    </a:lnR>
                    <a:lnT>
                      <a:noFill/>
                    </a:lnT>
                    <a:lnB>
                      <a:noFill/>
                    </a:lnB>
                    <a:lnTlToBr>
                      <a:noFill/>
                    </a:lnTlToBr>
                    <a:lnBlToTr>
                      <a:noFill/>
                    </a:lnBlToTr>
                    <a:solidFill>
                      <a:srgbClr val="EAF1DD"/>
                    </a:solidFill>
                  </a:tcPr>
                </a:tc>
                <a:tc>
                  <a:txBody>
                    <a:bodyPr/>
                    <a:lstStyle>
                      <a:lvl1pPr indent="449263"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449263" algn="l" defTabSz="914400" rtl="0" eaLnBrk="1" fontAlgn="base" latinLnBrk="0" hangingPunct="1">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Tot i el desenvolupament de l’Agenda 21 encara existeixen mancances tant pel que fa a la protecció dels espais naturals com al manteniment de funcions ambientals de primer ordre.</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Dificultats per harmonitzar el creixement residencial i la qualitat de vida, per exemple amb la construcció d’algun bloc d’habitatges.</a:t>
                      </a: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Desprotecció dels Cingles del Bertí (meitat de la zona natural del municipi) perquè no existeix un ens gestor.</a:t>
                      </a: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Cal millorar els límits del terme municipal per les zones de Gallicant i els Cingles del Bertí per sobre de la Rovira.</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endParaRPr>
                    </a:p>
                  </a:txBody>
                  <a:tcPr horzOverflow="overflow">
                    <a:lnL>
                      <a:noFill/>
                    </a:lnL>
                    <a:lnR>
                      <a:noFill/>
                    </a:lnR>
                    <a:lnT>
                      <a:noFill/>
                    </a:lnT>
                    <a:lnB>
                      <a:noFill/>
                    </a:lnB>
                    <a:lnTlToBr>
                      <a:noFill/>
                    </a:lnTlToBr>
                    <a:lnBlToTr>
                      <a:noFill/>
                    </a:lnBlToTr>
                    <a:solidFill>
                      <a:srgbClr val="F2DBDB"/>
                    </a:solidFill>
                  </a:tcPr>
                </a:tc>
              </a:tr>
            </a:tbl>
          </a:graphicData>
        </a:graphic>
      </p:graphicFrame>
      <p:sp>
        <p:nvSpPr>
          <p:cNvPr id="13320" name="Rectangle 23"/>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TERRITORI I MEDI AMBIENT</a:t>
            </a:r>
          </a:p>
        </p:txBody>
      </p:sp>
      <p:sp>
        <p:nvSpPr>
          <p:cNvPr id="13321" name="Text Box 24"/>
          <p:cNvSpPr txBox="1">
            <a:spLocks noChangeArrowheads="1"/>
          </p:cNvSpPr>
          <p:nvPr/>
        </p:nvSpPr>
        <p:spPr bwMode="auto">
          <a:xfrm>
            <a:off x="7092950" y="115888"/>
            <a:ext cx="2051050" cy="366712"/>
          </a:xfrm>
          <a:prstGeom prst="rect">
            <a:avLst/>
          </a:prstGeom>
          <a:noFill/>
          <a:ln w="9525">
            <a:noFill/>
            <a:miter lim="800000"/>
            <a:headEnd/>
            <a:tailEnd/>
          </a:ln>
        </p:spPr>
        <p:txBody>
          <a:bodyPr>
            <a:spAutoFit/>
          </a:bodyPr>
          <a:lstStyle/>
          <a:p>
            <a:pPr>
              <a:spcBef>
                <a:spcPct val="50000"/>
              </a:spcBef>
            </a:pPr>
            <a:r>
              <a:rPr lang="es-ES" altLang="pl-PL" sz="1800"/>
              <a:t>Elements clau</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0" y="620713"/>
          <a:ext cx="9144000" cy="6237287"/>
        </p:xfrm>
        <a:graphic>
          <a:graphicData uri="http://schemas.openxmlformats.org/drawingml/2006/table">
            <a:tbl>
              <a:tblPr/>
              <a:tblGrid>
                <a:gridCol w="4572000"/>
                <a:gridCol w="4572000"/>
              </a:tblGrid>
              <a:tr h="674688">
                <a:tc>
                  <a:txBody>
                    <a:bodyPr/>
                    <a:lstStyle>
                      <a:lvl1pPr indent="449263"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ca-ES" altLang="pl-PL" sz="2000" b="0" i="0" u="none" strike="noStrike" cap="none" normalizeH="0" baseline="0" smtClean="0">
                          <a:ln>
                            <a:noFill/>
                          </a:ln>
                          <a:solidFill>
                            <a:srgbClr val="00B050"/>
                          </a:solidFill>
                          <a:effectLst/>
                          <a:latin typeface="Arial Narrow" pitchFamily="34" charset="0"/>
                          <a:ea typeface="Calibri" pitchFamily="34" charset="0"/>
                          <a:cs typeface="Times New Roman" pitchFamily="48" charset="0"/>
                          <a:sym typeface="Wingdings" pitchFamily="2" charset="2"/>
                        </a:rPr>
                        <a:t></a:t>
                      </a:r>
                      <a:endParaRPr kumimoji="0" lang="es-ES" altLang="pl-PL" sz="1000" b="0" i="0" u="none" strike="noStrike" cap="none" normalizeH="0" baseline="0" smtClean="0">
                        <a:ln>
                          <a:noFill/>
                        </a:ln>
                        <a:solidFill>
                          <a:schemeClr val="tx1"/>
                        </a:solidFill>
                        <a:effectLst/>
                        <a:latin typeface="Arial" charset="0"/>
                        <a:ea typeface="Calibri" pitchFamily="34" charset="0"/>
                        <a:cs typeface="Times New Roman" pitchFamily="48" charset="0"/>
                      </a:endParaRPr>
                    </a:p>
                  </a:txBody>
                  <a:tcPr marL="67566" marR="67566" marT="0" marB="0" horzOverflow="overflow">
                    <a:lnL>
                      <a:noFill/>
                    </a:lnL>
                    <a:lnR>
                      <a:noFill/>
                    </a:lnR>
                    <a:lnT>
                      <a:noFill/>
                    </a:lnT>
                    <a:lnB>
                      <a:noFill/>
                    </a:lnB>
                    <a:lnTlToBr>
                      <a:noFill/>
                    </a:lnTlToBr>
                    <a:lnBlToTr>
                      <a:noFill/>
                    </a:lnBlToTr>
                    <a:solidFill>
                      <a:srgbClr val="EAF1DD"/>
                    </a:solidFill>
                  </a:tcPr>
                </a:tc>
                <a:tc>
                  <a:txBody>
                    <a:bodyPr/>
                    <a:lstStyle>
                      <a:lvl1pPr indent="449263"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ca-ES" altLang="pl-PL" sz="2000" b="0" i="0" u="none" strike="noStrike" cap="none" normalizeH="0" baseline="0" smtClean="0">
                          <a:ln>
                            <a:noFill/>
                          </a:ln>
                          <a:solidFill>
                            <a:srgbClr val="FF0000"/>
                          </a:solidFill>
                          <a:effectLst/>
                          <a:latin typeface="Arial Narrow" pitchFamily="34" charset="0"/>
                          <a:ea typeface="Calibri" pitchFamily="34" charset="0"/>
                          <a:cs typeface="Times New Roman" pitchFamily="48" charset="0"/>
                          <a:sym typeface="Wingdings" pitchFamily="2" charset="2"/>
                        </a:rPr>
                        <a:t></a:t>
                      </a:r>
                      <a:endParaRPr kumimoji="0" lang="es-ES" altLang="pl-PL" sz="1000" b="0" i="0" u="none" strike="noStrike" cap="none" normalizeH="0" baseline="0" smtClean="0">
                        <a:ln>
                          <a:noFill/>
                        </a:ln>
                        <a:solidFill>
                          <a:schemeClr val="tx1"/>
                        </a:solidFill>
                        <a:effectLst/>
                        <a:latin typeface="Arial" charset="0"/>
                        <a:ea typeface="Calibri" pitchFamily="34" charset="0"/>
                        <a:cs typeface="Times New Roman" pitchFamily="48" charset="0"/>
                      </a:endParaRPr>
                    </a:p>
                  </a:txBody>
                  <a:tcPr marL="67566" marR="67566" marT="0" marB="0" horzOverflow="overflow">
                    <a:lnL>
                      <a:noFill/>
                    </a:lnL>
                    <a:lnR>
                      <a:noFill/>
                    </a:lnR>
                    <a:lnT>
                      <a:noFill/>
                    </a:lnT>
                    <a:lnB>
                      <a:noFill/>
                    </a:lnB>
                    <a:lnTlToBr>
                      <a:noFill/>
                    </a:lnTlToBr>
                    <a:lnBlToTr>
                      <a:noFill/>
                    </a:lnBlToTr>
                    <a:solidFill>
                      <a:srgbClr val="F2DBDB"/>
                    </a:solidFill>
                  </a:tcPr>
                </a:tc>
              </a:tr>
              <a:tr h="371475">
                <a:tc gridSpan="2">
                  <a:txBody>
                    <a:bodyPr/>
                    <a:lstStyle>
                      <a:lvl1pPr marL="41275" indent="449263"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41275" marR="0" lvl="0" indent="449263" algn="ctr" defTabSz="914400" rtl="0" eaLnBrk="1" fontAlgn="base" latinLnBrk="0" hangingPunct="1">
                        <a:lnSpc>
                          <a:spcPct val="150000"/>
                        </a:lnSpc>
                        <a:spcBef>
                          <a:spcPts val="500"/>
                        </a:spcBef>
                        <a:spcAft>
                          <a:spcPct val="0"/>
                        </a:spcAft>
                        <a:buClrTx/>
                        <a:buSzTx/>
                        <a:buFontTx/>
                        <a:buNone/>
                        <a:tabLst/>
                      </a:pPr>
                      <a:r>
                        <a:rPr kumimoji="0" lang="ca-ES" altLang="pl-PL" sz="1200" b="1" i="0" u="none" strike="noStrike" cap="none" normalizeH="0" baseline="0" smtClean="0">
                          <a:ln>
                            <a:noFill/>
                          </a:ln>
                          <a:solidFill>
                            <a:schemeClr val="tx1"/>
                          </a:solidFill>
                          <a:effectLst/>
                          <a:latin typeface="Arial" charset="0"/>
                          <a:ea typeface="Arial Unicode MS" pitchFamily="34" charset="-128"/>
                          <a:cs typeface="Times New Roman" pitchFamily="48" charset="0"/>
                        </a:rPr>
                        <a:t>Mobilitat i accessibilitat</a:t>
                      </a:r>
                      <a:endParaRPr kumimoji="0" lang="es-ES" altLang="pl-PL" sz="1200" b="1"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txBody>
                  <a:tcPr marL="67566" marR="67566" marT="0" marB="0" horzOverflow="overflow">
                    <a:lnL>
                      <a:noFill/>
                    </a:lnL>
                    <a:lnR>
                      <a:noFill/>
                    </a:lnR>
                    <a:lnT>
                      <a:noFill/>
                    </a:lnT>
                    <a:lnB>
                      <a:noFill/>
                    </a:lnB>
                    <a:lnTlToBr>
                      <a:noFill/>
                    </a:lnTlToBr>
                    <a:lnBlToTr>
                      <a:noFill/>
                    </a:lnBlToTr>
                    <a:solidFill>
                      <a:srgbClr val="D9D9D9"/>
                    </a:solidFill>
                  </a:tcPr>
                </a:tc>
                <a:tc hMerge="1">
                  <a:txBody>
                    <a:bodyPr/>
                    <a:lstStyle/>
                    <a:p>
                      <a:endParaRPr lang="pl-PL"/>
                    </a:p>
                  </a:txBody>
                  <a:tcPr/>
                </a:tc>
              </a:tr>
              <a:tr h="5191125">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La nova pavimentació de carrers (Major i Vic) fomenta l'ús pels vianants.</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La futura obertura del carrer del Mig millorarà l’accessibilitat.</a:t>
                      </a: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La urbanització del solar de l’hort d’en Ton significarà una millora de l’accessibilitat entre el C/ Major i el C/ de l’Església.</a:t>
                      </a: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L</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a proposta de nous ponts que preveu el POUM es veu positiva en la mesura que millorarà la mobilitat del municipi.</a:t>
                      </a: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La previsió del POUM de fer circumval·lacions al voltant del municipi.</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Bona valoració per part dels joves de la xarxa de transport públic que connecta Figaró amb d’altres municipis veïns.</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Inversions importants en la millora de la via pública en els últims anys.</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txBody>
                  <a:tcPr marL="67566" marR="67566" marT="0" marB="0" horzOverflow="overflow">
                    <a:lnL>
                      <a:noFill/>
                    </a:lnL>
                    <a:lnR>
                      <a:noFill/>
                    </a:lnR>
                    <a:lnT>
                      <a:noFill/>
                    </a:lnT>
                    <a:lnB>
                      <a:noFill/>
                    </a:lnB>
                    <a:lnTlToBr>
                      <a:noFill/>
                    </a:lnTlToBr>
                    <a:lnBlToTr>
                      <a:noFill/>
                    </a:lnBlToTr>
                    <a:solidFill>
                      <a:srgbClr val="EAF1DD"/>
                    </a:solidFill>
                  </a:tcPr>
                </a:tc>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Pas C-17 de pel bell mig del territori, que suposa una barrera a tots els efectes (ecològica, comunicacional, social, etc.).</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Alt nivell de mobilitat obligada per raó de treball i risc d’increment de la mobilitat obligada per raó de treball.</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Perillositat de l’estació de tren: no s’avisa per on passen els trens, a vegades la megafonia no funciona...</a:t>
                      </a: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Coincidència d’horaris de tren i autobusos.</a:t>
                      </a: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Dependència del transport privat.</a:t>
                      </a: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Invasions dels vehicles dels espais per vianants. Persones que aparquen malament.</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Precari estat de la pavimentació d'alguns carrers.</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Carrers estrets amb forts pendents.</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Cal acabar de desplegar el Pla d’accessibilitat: pacificació del trànsit a la carretera de Ribes, etc.</a:t>
                      </a: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El municipi encara viu d’esquenes al riu: necessitem recuperar la façana fluvial.</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txBody>
                  <a:tcPr marL="67566" marR="67566" marT="0" marB="0" horzOverflow="overflow">
                    <a:lnL>
                      <a:noFill/>
                    </a:lnL>
                    <a:lnR>
                      <a:noFill/>
                    </a:lnR>
                    <a:lnT>
                      <a:noFill/>
                    </a:lnT>
                    <a:lnB>
                      <a:noFill/>
                    </a:lnB>
                    <a:lnTlToBr>
                      <a:noFill/>
                    </a:lnTlToBr>
                    <a:lnBlToTr>
                      <a:noFill/>
                    </a:lnBlToTr>
                    <a:solidFill>
                      <a:srgbClr val="F2DBDB"/>
                    </a:solidFill>
                  </a:tcPr>
                </a:tc>
              </a:tr>
            </a:tbl>
          </a:graphicData>
        </a:graphic>
      </p:graphicFrame>
      <p:sp>
        <p:nvSpPr>
          <p:cNvPr id="14344" name="Rectangle 23"/>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TERRITORI I MEDI AMBIENT</a:t>
            </a:r>
          </a:p>
        </p:txBody>
      </p:sp>
      <p:sp>
        <p:nvSpPr>
          <p:cNvPr id="14345" name="Text Box 24"/>
          <p:cNvSpPr txBox="1">
            <a:spLocks noChangeArrowheads="1"/>
          </p:cNvSpPr>
          <p:nvPr/>
        </p:nvSpPr>
        <p:spPr bwMode="auto">
          <a:xfrm>
            <a:off x="7092950" y="115888"/>
            <a:ext cx="2051050" cy="366712"/>
          </a:xfrm>
          <a:prstGeom prst="rect">
            <a:avLst/>
          </a:prstGeom>
          <a:noFill/>
          <a:ln w="9525">
            <a:noFill/>
            <a:miter lim="800000"/>
            <a:headEnd/>
            <a:tailEnd/>
          </a:ln>
        </p:spPr>
        <p:txBody>
          <a:bodyPr>
            <a:spAutoFit/>
          </a:bodyPr>
          <a:lstStyle/>
          <a:p>
            <a:pPr>
              <a:spcBef>
                <a:spcPct val="50000"/>
              </a:spcBef>
            </a:pPr>
            <a:r>
              <a:rPr lang="es-ES" altLang="pl-PL" sz="1800"/>
              <a:t>Elements clau</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84" name="Group 24"/>
          <p:cNvGraphicFramePr>
            <a:graphicFrameLocks noGrp="1"/>
          </p:cNvGraphicFramePr>
          <p:nvPr/>
        </p:nvGraphicFramePr>
        <p:xfrm>
          <a:off x="0" y="549275"/>
          <a:ext cx="9144000" cy="6308725"/>
        </p:xfrm>
        <a:graphic>
          <a:graphicData uri="http://schemas.openxmlformats.org/drawingml/2006/table">
            <a:tbl>
              <a:tblPr/>
              <a:tblGrid>
                <a:gridCol w="4572000"/>
                <a:gridCol w="4572000"/>
              </a:tblGrid>
              <a:tr h="288925">
                <a:tc>
                  <a:txBody>
                    <a:bodyPr/>
                    <a:lstStyle>
                      <a:lvl1pPr indent="449263"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ca-ES" altLang="pl-PL" sz="1200" b="0" i="0" u="none" strike="noStrike" cap="none" normalizeH="0" baseline="0" smtClean="0">
                          <a:ln>
                            <a:noFill/>
                          </a:ln>
                          <a:solidFill>
                            <a:srgbClr val="00B050"/>
                          </a:solidFill>
                          <a:effectLst/>
                          <a:latin typeface="Arial" charset="0"/>
                          <a:ea typeface="Calibri" pitchFamily="34" charset="0"/>
                          <a:cs typeface="Times New Roman" pitchFamily="48" charset="0"/>
                          <a:sym typeface="Wingdings" pitchFamily="2" charset="2"/>
                        </a:rPr>
                        <a:t></a:t>
                      </a:r>
                      <a:endParaRPr kumimoji="0" lang="es-ES" altLang="pl-PL" sz="1200" b="0" i="0" u="none" strike="noStrike" cap="none" normalizeH="0" baseline="0" smtClean="0">
                        <a:ln>
                          <a:noFill/>
                        </a:ln>
                        <a:solidFill>
                          <a:schemeClr val="tx1"/>
                        </a:solidFill>
                        <a:effectLst/>
                        <a:latin typeface="Arial" charset="0"/>
                        <a:ea typeface="Calibri" pitchFamily="34" charset="0"/>
                        <a:cs typeface="Times New Roman" pitchFamily="48" charset="0"/>
                      </a:endParaRPr>
                    </a:p>
                  </a:txBody>
                  <a:tcPr marL="22257" marR="222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lvl1pPr indent="449263"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ca-ES" altLang="pl-PL" sz="1200" b="0" i="0" u="none" strike="noStrike" cap="none" normalizeH="0" baseline="0" smtClean="0">
                          <a:ln>
                            <a:noFill/>
                          </a:ln>
                          <a:solidFill>
                            <a:srgbClr val="FF0000"/>
                          </a:solidFill>
                          <a:effectLst/>
                          <a:latin typeface="Arial" charset="0"/>
                          <a:ea typeface="Calibri" pitchFamily="34" charset="0"/>
                          <a:cs typeface="Times New Roman" pitchFamily="48" charset="0"/>
                          <a:sym typeface="Wingdings" pitchFamily="2" charset="2"/>
                        </a:rPr>
                        <a:t></a:t>
                      </a:r>
                      <a:endParaRPr kumimoji="0" lang="es-ES" altLang="pl-PL" sz="1200" b="0" i="0" u="none" strike="noStrike" cap="none" normalizeH="0" baseline="0" smtClean="0">
                        <a:ln>
                          <a:noFill/>
                        </a:ln>
                        <a:solidFill>
                          <a:schemeClr val="tx1"/>
                        </a:solidFill>
                        <a:effectLst/>
                        <a:latin typeface="Arial" charset="0"/>
                        <a:ea typeface="Calibri" pitchFamily="34" charset="0"/>
                        <a:cs typeface="Times New Roman" pitchFamily="48" charset="0"/>
                      </a:endParaRPr>
                    </a:p>
                  </a:txBody>
                  <a:tcPr marL="22257" marR="222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DBDB"/>
                    </a:solidFill>
                  </a:tcPr>
                </a:tc>
              </a:tr>
              <a:tr h="287338">
                <a:tc gridSpan="2">
                  <a:txBody>
                    <a:bodyPr/>
                    <a:lstStyle>
                      <a:lvl1pPr marL="41275" indent="449263"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41275" marR="0" lvl="0" indent="449263" algn="ctr" defTabSz="914400" rtl="0" eaLnBrk="1" fontAlgn="base" latinLnBrk="0" hangingPunct="1">
                        <a:lnSpc>
                          <a:spcPct val="150000"/>
                        </a:lnSpc>
                        <a:spcBef>
                          <a:spcPts val="500"/>
                        </a:spcBef>
                        <a:spcAft>
                          <a:spcPct val="0"/>
                        </a:spcAft>
                        <a:buClrTx/>
                        <a:buSzTx/>
                        <a:buFontTx/>
                        <a:buNone/>
                        <a:tabLst/>
                      </a:pPr>
                      <a:r>
                        <a:rPr kumimoji="0" lang="ca-ES" altLang="pl-PL" sz="1200" b="1" i="0" u="none" strike="noStrike" cap="none" normalizeH="0" baseline="0" smtClean="0">
                          <a:ln>
                            <a:noFill/>
                          </a:ln>
                          <a:solidFill>
                            <a:schemeClr val="tx1"/>
                          </a:solidFill>
                          <a:effectLst/>
                          <a:latin typeface="Arial" charset="0"/>
                          <a:ea typeface="Arial Unicode MS" pitchFamily="34" charset="-128"/>
                          <a:cs typeface="Calibri" pitchFamily="34" charset="0"/>
                        </a:rPr>
                        <a:t>Energia i aigua</a:t>
                      </a:r>
                      <a:endParaRPr kumimoji="0" lang="es-ES" altLang="pl-PL" sz="1200" b="1"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txBody>
                  <a:tcPr marL="22257" marR="222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pl-PL"/>
                    </a:p>
                  </a:txBody>
                  <a:tcPr/>
                </a:tc>
              </a:tr>
              <a:tr h="5732463">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El marge de creixement de les emissions globals del municipi és limitat. </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El Pla d’Acció d’Energies Sostenibles i la participació vinculada a qüestions ambientals (Agenda 21, PAES)</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El POUM és una oportunitat per dotar-se d’un planejament més eficient en la prevenció d’emissions de GEH. </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El consum energètic i les emissions de GEH de l’enllumenat públic s’ha reduït tot i que les instal·lacions encara presenten diverses deficiències. </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El Centre Cívic que s'instal·larà al Nou Casino  garantirà un ús més eficient de l’energia a través de calderes de biomassa.</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La flota de vehicles municipals és reduïda, tot i que es tracta de vehicles antics que generen més GEH que els nous. </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La instal·lació de calderes de biomassa és una possibilitat interessant que pot contemplar-se en els futurs equipaments públics.</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La tendència global del mercat apunta cap a la comercialització d’aparells més eficients en l’ús de l’energia i l’ús dels combustibles líquids per vehicles.</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L’autosuficiència del municipi en relació al recurs aigua redueix les emissions de GEH. </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Disposem d’un Pla director del clavegueram.</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La gestió pública de l’aigua garanteix un major control per part del poble.</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L’Ajuntament ha impulsat diverses polítiques adreçades a l’ús sostenible del recurs aigua, com ara l’aprovació d’una ordenança d’estalvi d’aigua, l’aplicació d'una tarifació progressiva del seu consum, la modernització del rec de Vallcàrquera o la realització de campanyes de sensibilització ambientals. </a:t>
                      </a: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S’estan cercant subvencions per disposar d’un gestor energètic.</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txBody>
                  <a:tcPr marL="22257" marR="222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La climatologia del municipi, accentuada per la seva la ubicació en un fons de vall genera fluctuacions importants en les emissions de GEH. </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Els factors d’escala generen distorsions que dificulten la identificació de tendències (per exemple, el tancament d’una sola fàbrica implica una reducció molt gran d’emissions).</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L’aprofitament de fonts energètiques renovables en l’àmbit municipal és testimonial (només l’EBM El Fanalet).</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Una inspecció visual de les cobertes dels edificis particulars indiquen que, possiblement, pocs domicilis particulars disposen actualment de plaques solars tèrmiques o fotovoltaiques.</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La ubicació del nucli urbà de Figaró-Montmany és un handicap sever a la instal·lació de sistemes energètics solars. </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La manca d’un gestor energètic comporta un nivell de control mínim en l’ús de l’energia per part de l’Ajuntament. </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Els equipaments municipals no disposen de contractes de manteniment dels equips de calefacció ni política de prevenció dels mals funcionaments. (només l’enllumenat públic i l’edifici consistorial).</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Les estacions de servei pròximes al municipi no comercialitzen biodièsel.</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El relleu on s’aixeca el nucli urbà del municipi no estimula els petits desplaçaments a peu i augmenta l’ús del vehicle privat.</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Les aigües residuals es bombegen a l’EDAR Congost. El funcionament dels equips d’impulsió de l’aigua residual van ser els responsables de l’emissió de 2,8 tones de CO2eq. l’any 2007.</a:t>
                      </a: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L’orografia no facilita que hi hagi carrils bici.</a:t>
                      </a: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txBody>
                  <a:tcPr marL="22257" marR="2225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DBDB"/>
                    </a:solidFill>
                  </a:tcPr>
                </a:tc>
              </a:tr>
            </a:tbl>
          </a:graphicData>
        </a:graphic>
      </p:graphicFrame>
      <p:sp>
        <p:nvSpPr>
          <p:cNvPr id="15376" name="Rectangle 23"/>
          <p:cNvSpPr>
            <a:spLocks noChangeArrowheads="1"/>
          </p:cNvSpPr>
          <p:nvPr/>
        </p:nvSpPr>
        <p:spPr bwMode="auto">
          <a:xfrm>
            <a:off x="0" y="0"/>
            <a:ext cx="9144000" cy="549275"/>
          </a:xfrm>
          <a:prstGeom prst="rect">
            <a:avLst/>
          </a:prstGeom>
          <a:solidFill>
            <a:srgbClr val="808000">
              <a:alpha val="89803"/>
            </a:srgbClr>
          </a:solidFill>
          <a:ln w="9525">
            <a:noFill/>
            <a:miter lim="800000"/>
            <a:headEnd/>
            <a:tailEnd/>
          </a:ln>
        </p:spPr>
        <p:txBody>
          <a:bodyPr wrap="none" anchor="ctr"/>
          <a:lstStyle/>
          <a:p>
            <a:r>
              <a:rPr lang="es-ES" altLang="pl-PL" sz="2800" b="1"/>
              <a:t>TERRITORI I MEDI AMBIENT</a:t>
            </a:r>
          </a:p>
        </p:txBody>
      </p:sp>
      <p:sp>
        <p:nvSpPr>
          <p:cNvPr id="15377" name="Text Box 24"/>
          <p:cNvSpPr txBox="1">
            <a:spLocks noChangeArrowheads="1"/>
          </p:cNvSpPr>
          <p:nvPr/>
        </p:nvSpPr>
        <p:spPr bwMode="auto">
          <a:xfrm>
            <a:off x="7092950" y="115888"/>
            <a:ext cx="2051050" cy="366712"/>
          </a:xfrm>
          <a:prstGeom prst="rect">
            <a:avLst/>
          </a:prstGeom>
          <a:noFill/>
          <a:ln w="9525">
            <a:noFill/>
            <a:miter lim="800000"/>
            <a:headEnd/>
            <a:tailEnd/>
          </a:ln>
        </p:spPr>
        <p:txBody>
          <a:bodyPr>
            <a:spAutoFit/>
          </a:bodyPr>
          <a:lstStyle/>
          <a:p>
            <a:pPr>
              <a:spcBef>
                <a:spcPct val="50000"/>
              </a:spcBef>
            </a:pPr>
            <a:r>
              <a:rPr lang="es-ES" altLang="pl-PL" sz="1800"/>
              <a:t>Elements clau</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HABITATGE</a:t>
            </a:r>
          </a:p>
        </p:txBody>
      </p:sp>
      <p:sp>
        <p:nvSpPr>
          <p:cNvPr id="16387" name="Text Box 12"/>
          <p:cNvSpPr txBox="1">
            <a:spLocks noChangeArrowheads="1"/>
          </p:cNvSpPr>
          <p:nvPr/>
        </p:nvSpPr>
        <p:spPr bwMode="auto">
          <a:xfrm>
            <a:off x="7667625" y="115888"/>
            <a:ext cx="1476375" cy="366712"/>
          </a:xfrm>
          <a:prstGeom prst="rect">
            <a:avLst/>
          </a:prstGeom>
          <a:noFill/>
          <a:ln w="9525">
            <a:noFill/>
            <a:miter lim="800000"/>
            <a:headEnd/>
            <a:tailEnd/>
          </a:ln>
        </p:spPr>
        <p:txBody>
          <a:bodyPr>
            <a:spAutoFit/>
          </a:bodyPr>
          <a:lstStyle/>
          <a:p>
            <a:pPr>
              <a:spcBef>
                <a:spcPct val="50000"/>
              </a:spcBef>
            </a:pPr>
            <a:r>
              <a:rPr lang="es-ES" altLang="pl-PL" sz="1800"/>
              <a:t>Dades</a:t>
            </a:r>
          </a:p>
        </p:txBody>
      </p:sp>
      <p:sp>
        <p:nvSpPr>
          <p:cNvPr id="16388" name="3 CuadroTexto"/>
          <p:cNvSpPr txBox="1">
            <a:spLocks noChangeArrowheads="1"/>
          </p:cNvSpPr>
          <p:nvPr/>
        </p:nvSpPr>
        <p:spPr bwMode="auto">
          <a:xfrm>
            <a:off x="107950" y="692150"/>
            <a:ext cx="4464050" cy="277813"/>
          </a:xfrm>
          <a:prstGeom prst="rect">
            <a:avLst/>
          </a:prstGeom>
          <a:noFill/>
          <a:ln w="9525">
            <a:noFill/>
            <a:miter lim="800000"/>
            <a:headEnd/>
            <a:tailEnd/>
          </a:ln>
        </p:spPr>
        <p:txBody>
          <a:bodyPr>
            <a:spAutoFit/>
          </a:bodyPr>
          <a:lstStyle/>
          <a:p>
            <a:r>
              <a:rPr lang="ca-ES" altLang="pl-PL" sz="1200"/>
              <a:t>Tres sectors amb una estructura urbana diferenciada: </a:t>
            </a:r>
          </a:p>
        </p:txBody>
      </p:sp>
      <p:sp>
        <p:nvSpPr>
          <p:cNvPr id="16389" name="4 CuadroTexto"/>
          <p:cNvSpPr txBox="1">
            <a:spLocks noChangeArrowheads="1"/>
          </p:cNvSpPr>
          <p:nvPr/>
        </p:nvSpPr>
        <p:spPr bwMode="auto">
          <a:xfrm>
            <a:off x="179388" y="981075"/>
            <a:ext cx="8785225" cy="646113"/>
          </a:xfrm>
          <a:prstGeom prst="rect">
            <a:avLst/>
          </a:prstGeom>
          <a:noFill/>
          <a:ln w="9525">
            <a:noFill/>
            <a:miter lim="800000"/>
            <a:headEnd/>
            <a:tailEnd/>
          </a:ln>
        </p:spPr>
        <p:txBody>
          <a:bodyPr>
            <a:spAutoFit/>
          </a:bodyPr>
          <a:lstStyle/>
          <a:p>
            <a:pPr>
              <a:buFontTx/>
              <a:buChar char="-"/>
            </a:pPr>
            <a:r>
              <a:rPr lang="ca-ES" altLang="pl-PL" sz="1200"/>
              <a:t>Centre històric (habitatges unifamiliars entre mitgeres)</a:t>
            </a:r>
          </a:p>
          <a:p>
            <a:pPr>
              <a:buFontTx/>
              <a:buChar char="-"/>
            </a:pPr>
            <a:r>
              <a:rPr lang="ca-ES" altLang="pl-PL" sz="1200"/>
              <a:t>Barris enfilats en els terrenys amb molt pendent, també a la riba esquerra, darrera del centre històric.</a:t>
            </a:r>
          </a:p>
          <a:p>
            <a:pPr>
              <a:buFontTx/>
              <a:buChar char="-"/>
            </a:pPr>
            <a:r>
              <a:rPr lang="ca-ES" altLang="pl-PL" sz="1200"/>
              <a:t>Conjunt d’edificacions en terreny més planer a la riba dreta del riu Congost, a tocar de les vies del tren</a:t>
            </a:r>
            <a:endParaRPr lang="es-ES" altLang="pl-PL" sz="1200"/>
          </a:p>
        </p:txBody>
      </p:sp>
      <p:sp>
        <p:nvSpPr>
          <p:cNvPr id="16390" name="5 CuadroTexto"/>
          <p:cNvSpPr txBox="1">
            <a:spLocks noChangeArrowheads="1"/>
          </p:cNvSpPr>
          <p:nvPr/>
        </p:nvSpPr>
        <p:spPr bwMode="auto">
          <a:xfrm>
            <a:off x="250825" y="2874963"/>
            <a:ext cx="4105275" cy="2282825"/>
          </a:xfrm>
          <a:prstGeom prst="rect">
            <a:avLst/>
          </a:prstGeom>
          <a:noFill/>
          <a:ln w="9525">
            <a:noFill/>
            <a:miter lim="800000"/>
            <a:headEnd/>
            <a:tailEnd/>
          </a:ln>
        </p:spPr>
        <p:txBody>
          <a:bodyPr>
            <a:spAutoFit/>
          </a:bodyPr>
          <a:lstStyle/>
          <a:p>
            <a:r>
              <a:rPr lang="ca-ES" altLang="pl-PL" sz="1200" b="1"/>
              <a:t>Característiques físiques habitatges:</a:t>
            </a:r>
          </a:p>
          <a:p>
            <a:r>
              <a:rPr lang="ca-ES" altLang="pl-PL" sz="1200"/>
              <a:t>- Predomini d’habitatges unifamiliars (71%)</a:t>
            </a:r>
          </a:p>
          <a:p>
            <a:r>
              <a:rPr lang="ca-ES" altLang="pl-PL" sz="1200"/>
              <a:t>- L’antiguitat dels habitatges (50% anteriors al 1930)</a:t>
            </a:r>
          </a:p>
          <a:p>
            <a:r>
              <a:rPr lang="ca-ES" altLang="pl-PL" sz="1200"/>
              <a:t>- Gran dimensió de les llars (60% superiors a 90 m2) a Catalunya (44%)</a:t>
            </a:r>
          </a:p>
          <a:p>
            <a:r>
              <a:rPr lang="ca-ES" altLang="pl-PL" sz="1200"/>
              <a:t>- Habitatges en estat ruïnós (11 habitatges)</a:t>
            </a:r>
          </a:p>
          <a:p>
            <a:r>
              <a:rPr lang="ca-ES" altLang="pl-PL" sz="1200"/>
              <a:t>- Greus problemes d’accessibilitat als habitatges.</a:t>
            </a:r>
            <a:endParaRPr lang="es-ES" altLang="pl-PL" sz="1200"/>
          </a:p>
          <a:p>
            <a:endParaRPr lang="es-ES" altLang="pl-PL" sz="1200"/>
          </a:p>
          <a:p>
            <a:endParaRPr lang="es-ES" altLang="pl-PL" sz="1200"/>
          </a:p>
          <a:p>
            <a:endParaRPr lang="es-ES" altLang="pl-PL" sz="1200"/>
          </a:p>
          <a:p>
            <a:endParaRPr lang="es-ES" altLang="pl-PL" sz="1200"/>
          </a:p>
          <a:p>
            <a:endParaRPr lang="es-ES" altLang="pl-PL" sz="1200"/>
          </a:p>
        </p:txBody>
      </p:sp>
      <p:sp>
        <p:nvSpPr>
          <p:cNvPr id="16391" name="8 CuadroTexto"/>
          <p:cNvSpPr txBox="1">
            <a:spLocks noChangeArrowheads="1"/>
          </p:cNvSpPr>
          <p:nvPr/>
        </p:nvSpPr>
        <p:spPr bwMode="auto">
          <a:xfrm>
            <a:off x="4860925" y="1773238"/>
            <a:ext cx="4103688" cy="2647950"/>
          </a:xfrm>
          <a:prstGeom prst="rect">
            <a:avLst/>
          </a:prstGeom>
          <a:noFill/>
          <a:ln w="9525">
            <a:noFill/>
            <a:miter lim="800000"/>
            <a:headEnd/>
            <a:tailEnd/>
          </a:ln>
        </p:spPr>
        <p:txBody>
          <a:bodyPr>
            <a:spAutoFit/>
          </a:bodyPr>
          <a:lstStyle/>
          <a:p>
            <a:r>
              <a:rPr lang="ca-ES" altLang="pl-PL" sz="1200" b="1"/>
              <a:t>Ús i tinença:</a:t>
            </a:r>
          </a:p>
          <a:p>
            <a:r>
              <a:rPr lang="ca-ES" altLang="pl-PL" sz="1200"/>
              <a:t>-Tendència a la primarització de les segones residències (principals actuals 64%)</a:t>
            </a:r>
            <a:endParaRPr lang="es-ES" altLang="pl-PL" sz="1200"/>
          </a:p>
          <a:p>
            <a:r>
              <a:rPr lang="ca-ES" altLang="pl-PL" sz="1200"/>
              <a:t>-Gran presència de pisos de lloguer (34,4%, de compra únicament el 50%)</a:t>
            </a:r>
          </a:p>
          <a:p>
            <a:r>
              <a:rPr lang="ca-ES" altLang="pl-PL" sz="1200"/>
              <a:t>-Existència de gran nombre de pisos buits (L’estudi dels pisos buits del municipi redactat el 2010 detecta 30 habitatges buits).</a:t>
            </a:r>
          </a:p>
          <a:p>
            <a:r>
              <a:rPr lang="ca-ES" altLang="pl-PL" sz="1200"/>
              <a:t>-Subdivisió dels habitatges (25 habitatges unifamiliars amb usos plurifamiliars)</a:t>
            </a:r>
            <a:endParaRPr lang="es-ES" altLang="pl-PL" sz="1200"/>
          </a:p>
          <a:p>
            <a:r>
              <a:rPr lang="ca-ES" altLang="pl-PL" sz="1200"/>
              <a:t>-Sobreocupació (3 casos detectats)</a:t>
            </a:r>
            <a:endParaRPr lang="es-ES" altLang="pl-PL" sz="1200"/>
          </a:p>
          <a:p>
            <a:endParaRPr lang="es-ES" altLang="pl-PL" sz="1200"/>
          </a:p>
          <a:p>
            <a:endParaRPr lang="es-ES" altLang="pl-PL" sz="1200"/>
          </a:p>
          <a:p>
            <a:endParaRPr lang="es-ES" altLang="pl-PL" sz="1200"/>
          </a:p>
        </p:txBody>
      </p:sp>
      <p:sp>
        <p:nvSpPr>
          <p:cNvPr id="16392" name="9 CuadroTexto"/>
          <p:cNvSpPr txBox="1">
            <a:spLocks noChangeArrowheads="1"/>
          </p:cNvSpPr>
          <p:nvPr/>
        </p:nvSpPr>
        <p:spPr bwMode="auto">
          <a:xfrm>
            <a:off x="250825" y="1844675"/>
            <a:ext cx="3887788" cy="1004888"/>
          </a:xfrm>
          <a:prstGeom prst="rect">
            <a:avLst/>
          </a:prstGeom>
          <a:noFill/>
          <a:ln w="9525">
            <a:noFill/>
            <a:miter lim="800000"/>
            <a:headEnd/>
            <a:tailEnd/>
          </a:ln>
        </p:spPr>
        <p:txBody>
          <a:bodyPr>
            <a:spAutoFit/>
          </a:bodyPr>
          <a:lstStyle/>
          <a:p>
            <a:r>
              <a:rPr lang="ca-ES" altLang="pl-PL" sz="1200" b="1"/>
              <a:t>Nombre d’habitatges existent:</a:t>
            </a:r>
          </a:p>
          <a:p>
            <a:r>
              <a:rPr lang="ca-ES" altLang="pl-PL" sz="1200"/>
              <a:t>L’any 2008 hi ha 543 habitatges</a:t>
            </a:r>
            <a:endParaRPr lang="es-ES" altLang="pl-PL" sz="1200"/>
          </a:p>
          <a:p>
            <a:r>
              <a:rPr lang="ca-ES" altLang="pl-PL" sz="1200"/>
              <a:t>En els darrers 6 anys s’han edificat 86 habitatges, això representa un augment del 15% del parc.</a:t>
            </a:r>
            <a:endParaRPr lang="es-ES" altLang="pl-PL" sz="1200"/>
          </a:p>
          <a:p>
            <a:endParaRPr lang="es-ES" altLang="pl-PL" sz="1200"/>
          </a:p>
        </p:txBody>
      </p:sp>
      <p:sp>
        <p:nvSpPr>
          <p:cNvPr id="16393" name="10 CuadroTexto"/>
          <p:cNvSpPr txBox="1">
            <a:spLocks noChangeArrowheads="1"/>
          </p:cNvSpPr>
          <p:nvPr/>
        </p:nvSpPr>
        <p:spPr bwMode="auto">
          <a:xfrm>
            <a:off x="323850" y="4437063"/>
            <a:ext cx="3600450" cy="1917700"/>
          </a:xfrm>
          <a:prstGeom prst="rect">
            <a:avLst/>
          </a:prstGeom>
          <a:noFill/>
          <a:ln w="9525">
            <a:noFill/>
            <a:miter lim="800000"/>
            <a:headEnd/>
            <a:tailEnd/>
          </a:ln>
        </p:spPr>
        <p:txBody>
          <a:bodyPr>
            <a:spAutoFit/>
          </a:bodyPr>
          <a:lstStyle/>
          <a:p>
            <a:r>
              <a:rPr lang="ca-ES" altLang="pl-PL" sz="1200" b="1"/>
              <a:t>Col·lectius amb majors dificultats d’accés (47,7% de la població del municipi)</a:t>
            </a:r>
          </a:p>
          <a:p>
            <a:r>
              <a:rPr lang="ca-ES" altLang="pl-PL" sz="1200"/>
              <a:t>- Els que cerquen el seu primer habitatge.</a:t>
            </a:r>
            <a:endParaRPr lang="es-ES" altLang="pl-PL" sz="1200"/>
          </a:p>
          <a:p>
            <a:r>
              <a:rPr lang="ca-ES" altLang="pl-PL" sz="1200"/>
              <a:t>- Baixos ingressos i dificultats per pagar l’habitatge.</a:t>
            </a:r>
            <a:endParaRPr lang="es-ES" altLang="pl-PL" sz="1200"/>
          </a:p>
          <a:p>
            <a:r>
              <a:rPr lang="ca-ES" altLang="pl-PL" sz="1200"/>
              <a:t>- Canvis en l’estructura familiar, derivats de processos de separació o viduetat.</a:t>
            </a:r>
            <a:endParaRPr lang="es-ES" altLang="pl-PL" sz="1200"/>
          </a:p>
          <a:p>
            <a:r>
              <a:rPr lang="ca-ES" altLang="pl-PL" sz="1200"/>
              <a:t>- La gent gran.</a:t>
            </a:r>
            <a:endParaRPr lang="es-ES" altLang="pl-PL" sz="1200"/>
          </a:p>
          <a:p>
            <a:r>
              <a:rPr lang="ca-ES" altLang="pl-PL" sz="1200"/>
              <a:t>- La població en risc d’exclusió social.</a:t>
            </a:r>
            <a:endParaRPr lang="es-ES" altLang="pl-PL" sz="1200"/>
          </a:p>
          <a:p>
            <a:endParaRPr lang="es-ES" altLang="pl-PL" sz="1200"/>
          </a:p>
        </p:txBody>
      </p:sp>
      <p:sp>
        <p:nvSpPr>
          <p:cNvPr id="16394" name="11 CuadroTexto"/>
          <p:cNvSpPr txBox="1">
            <a:spLocks noChangeArrowheads="1"/>
          </p:cNvSpPr>
          <p:nvPr/>
        </p:nvSpPr>
        <p:spPr bwMode="auto">
          <a:xfrm>
            <a:off x="4356100" y="4987925"/>
            <a:ext cx="4176713" cy="457200"/>
          </a:xfrm>
          <a:prstGeom prst="rect">
            <a:avLst/>
          </a:prstGeom>
          <a:noFill/>
          <a:ln w="9525">
            <a:noFill/>
            <a:miter lim="800000"/>
            <a:headEnd/>
            <a:tailEnd/>
          </a:ln>
        </p:spPr>
        <p:txBody>
          <a:bodyPr>
            <a:spAutoFit/>
          </a:bodyPr>
          <a:lstStyle/>
          <a:p>
            <a:r>
              <a:rPr lang="ca-ES" altLang="pl-PL" sz="1200"/>
              <a:t>Necessitem 49 habitatges amb un cost inferior al del mercat lliure</a:t>
            </a:r>
            <a:endParaRPr lang="es-ES" altLang="pl-PL" sz="1200"/>
          </a:p>
        </p:txBody>
      </p:sp>
      <p:sp>
        <p:nvSpPr>
          <p:cNvPr id="13" name="12 Flecha derecha"/>
          <p:cNvSpPr/>
          <p:nvPr/>
        </p:nvSpPr>
        <p:spPr>
          <a:xfrm>
            <a:off x="3563938" y="5156200"/>
            <a:ext cx="647700" cy="144463"/>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18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24" name="Group 16"/>
          <p:cNvGraphicFramePr>
            <a:graphicFrameLocks noGrp="1"/>
          </p:cNvGraphicFramePr>
          <p:nvPr/>
        </p:nvGraphicFramePr>
        <p:xfrm>
          <a:off x="34925" y="549275"/>
          <a:ext cx="9109075" cy="6310313"/>
        </p:xfrm>
        <a:graphic>
          <a:graphicData uri="http://schemas.openxmlformats.org/drawingml/2006/table">
            <a:tbl>
              <a:tblPr/>
              <a:tblGrid>
                <a:gridCol w="4351338"/>
                <a:gridCol w="4757737"/>
              </a:tblGrid>
              <a:tr h="531813">
                <a:tc>
                  <a:txBody>
                    <a:bodyPr/>
                    <a:lstStyle>
                      <a:lvl1pPr indent="449263"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ca-ES" altLang="pl-PL" sz="1200" b="0" i="0" u="none" strike="noStrike" cap="none" normalizeH="0" baseline="0" smtClean="0">
                          <a:ln>
                            <a:noFill/>
                          </a:ln>
                          <a:solidFill>
                            <a:srgbClr val="00B050"/>
                          </a:solidFill>
                          <a:effectLst/>
                          <a:latin typeface="Arial" charset="0"/>
                          <a:ea typeface="Calibri" pitchFamily="34" charset="0"/>
                          <a:cs typeface="Times New Roman" pitchFamily="48" charset="0"/>
                          <a:sym typeface="Wingdings" pitchFamily="2" charset="2"/>
                        </a:rPr>
                        <a:t></a:t>
                      </a:r>
                      <a:endParaRPr kumimoji="0" lang="es-ES" altLang="pl-PL" sz="1200" b="0" i="0" u="none" strike="noStrike" cap="none" normalizeH="0" baseline="0" smtClean="0">
                        <a:ln>
                          <a:noFill/>
                        </a:ln>
                        <a:solidFill>
                          <a:schemeClr val="tx1"/>
                        </a:solidFill>
                        <a:effectLst/>
                        <a:latin typeface="Arial" charset="0"/>
                        <a:ea typeface="Calibri" pitchFamily="34" charset="0"/>
                        <a:cs typeface="Times New Roman" pitchFamily="48" charset="0"/>
                      </a:endParaRPr>
                    </a:p>
                  </a:txBody>
                  <a:tcPr marL="50334" marR="50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lvl1pPr indent="449263"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ca-ES" altLang="pl-PL" sz="1200" b="0" i="0" u="none" strike="noStrike" cap="none" normalizeH="0" baseline="0" smtClean="0">
                          <a:ln>
                            <a:noFill/>
                          </a:ln>
                          <a:solidFill>
                            <a:srgbClr val="FF0000"/>
                          </a:solidFill>
                          <a:effectLst/>
                          <a:latin typeface="Arial" charset="0"/>
                          <a:ea typeface="Calibri" pitchFamily="34" charset="0"/>
                          <a:cs typeface="Times New Roman" pitchFamily="48" charset="0"/>
                          <a:sym typeface="Wingdings" pitchFamily="2" charset="2"/>
                        </a:rPr>
                        <a:t></a:t>
                      </a:r>
                      <a:endParaRPr kumimoji="0" lang="es-ES" altLang="pl-PL" sz="1200" b="0" i="0" u="none" strike="noStrike" cap="none" normalizeH="0" baseline="0" smtClean="0">
                        <a:ln>
                          <a:noFill/>
                        </a:ln>
                        <a:solidFill>
                          <a:schemeClr val="tx1"/>
                        </a:solidFill>
                        <a:effectLst/>
                        <a:latin typeface="Arial" charset="0"/>
                        <a:ea typeface="Calibri" pitchFamily="34" charset="0"/>
                        <a:cs typeface="Times New Roman" pitchFamily="48" charset="0"/>
                      </a:endParaRPr>
                    </a:p>
                  </a:txBody>
                  <a:tcPr marL="50334" marR="50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DBDB"/>
                    </a:solidFill>
                  </a:tcPr>
                </a:tc>
              </a:tr>
              <a:tr h="5778500">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Presència important d’habitatge de lloguer. </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Un estat de serveis i instal·lacions adequat.</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Tendència a la primarització de la residència.</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El Pla local dhabitatge és una oportunitat per donar resposta a les necessitats.</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Bona acceptació de la necessitat de rehabilitació  d’habitatges del nucli antic.</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Acceptació de noves maneres d’accedir a l’haibitatge.</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Acceptació per part dels propietaris de la necessitat d’actuar amb els pisos buits</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txBody>
                  <a:tcPr marL="50334" marR="50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Dificultat d’una oferta assequible pel jovent.</a:t>
                      </a: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Les dificultats en el mercat de treball i l’augment dels preus de l’habitatge han provocat un fort retard en l’emancipació.</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Preu elevat de construir al municipi per l’orografia local.</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La promoció d’habitatges de la font de Ca l’Andreu es veu com un model d’habitatge indesitjat perquè no està integrat en el paisatge urbà, no s’adiu amb el model residencial propi de Figaró.</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Elevat nombre de vivendes en estat ruïnós i buides al nucli antic.</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Degradació progressiva dels elements comuns dels edificis al nucli antic.</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Risc de degradació del parc d’habitatges si no s’actua.</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La situació actual de crisi econòmica fa que s’incrementin els problemes d’accés a l’habitatge.</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Dificultats econòmiques dels propietaris per fer front a les despeses de rehabilitació.</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txBody>
                  <a:tcPr marL="50334" marR="5033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DBDB"/>
                    </a:solidFill>
                  </a:tcPr>
                </a:tc>
              </a:tr>
            </a:tbl>
          </a:graphicData>
        </a:graphic>
      </p:graphicFrame>
      <p:sp>
        <p:nvSpPr>
          <p:cNvPr id="17421" name="Rectangle 4"/>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HABITATGE</a:t>
            </a:r>
          </a:p>
        </p:txBody>
      </p:sp>
      <p:sp>
        <p:nvSpPr>
          <p:cNvPr id="17422" name="Text Box 24"/>
          <p:cNvSpPr txBox="1">
            <a:spLocks noChangeArrowheads="1"/>
          </p:cNvSpPr>
          <p:nvPr/>
        </p:nvSpPr>
        <p:spPr bwMode="auto">
          <a:xfrm>
            <a:off x="7092950" y="115888"/>
            <a:ext cx="2051050" cy="366712"/>
          </a:xfrm>
          <a:prstGeom prst="rect">
            <a:avLst/>
          </a:prstGeom>
          <a:noFill/>
          <a:ln w="9525">
            <a:noFill/>
            <a:miter lim="800000"/>
            <a:headEnd/>
            <a:tailEnd/>
          </a:ln>
        </p:spPr>
        <p:txBody>
          <a:bodyPr>
            <a:spAutoFit/>
          </a:bodyPr>
          <a:lstStyle/>
          <a:p>
            <a:pPr>
              <a:spcBef>
                <a:spcPct val="50000"/>
              </a:spcBef>
            </a:pPr>
            <a:r>
              <a:rPr lang="es-ES" altLang="pl-PL" sz="1800"/>
              <a:t>Elements clau</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EDUCACIÓ</a:t>
            </a:r>
          </a:p>
        </p:txBody>
      </p:sp>
      <p:sp>
        <p:nvSpPr>
          <p:cNvPr id="18435" name="Text Box 12"/>
          <p:cNvSpPr txBox="1">
            <a:spLocks noChangeArrowheads="1"/>
          </p:cNvSpPr>
          <p:nvPr/>
        </p:nvSpPr>
        <p:spPr bwMode="auto">
          <a:xfrm>
            <a:off x="7667625" y="115888"/>
            <a:ext cx="1476375" cy="366712"/>
          </a:xfrm>
          <a:prstGeom prst="rect">
            <a:avLst/>
          </a:prstGeom>
          <a:noFill/>
          <a:ln w="9525">
            <a:noFill/>
            <a:miter lim="800000"/>
            <a:headEnd/>
            <a:tailEnd/>
          </a:ln>
        </p:spPr>
        <p:txBody>
          <a:bodyPr>
            <a:spAutoFit/>
          </a:bodyPr>
          <a:lstStyle/>
          <a:p>
            <a:pPr>
              <a:spcBef>
                <a:spcPct val="50000"/>
              </a:spcBef>
            </a:pPr>
            <a:r>
              <a:rPr lang="es-ES" altLang="pl-PL" sz="1800"/>
              <a:t>Dades</a:t>
            </a:r>
          </a:p>
        </p:txBody>
      </p:sp>
      <p:sp>
        <p:nvSpPr>
          <p:cNvPr id="18436" name="3 CuadroTexto"/>
          <p:cNvSpPr txBox="1">
            <a:spLocks noChangeArrowheads="1"/>
          </p:cNvSpPr>
          <p:nvPr/>
        </p:nvSpPr>
        <p:spPr bwMode="auto">
          <a:xfrm>
            <a:off x="468313" y="981075"/>
            <a:ext cx="8207375" cy="3046413"/>
          </a:xfrm>
          <a:prstGeom prst="rect">
            <a:avLst/>
          </a:prstGeom>
          <a:noFill/>
          <a:ln w="9525">
            <a:noFill/>
            <a:miter lim="800000"/>
            <a:headEnd/>
            <a:tailEnd/>
          </a:ln>
        </p:spPr>
        <p:txBody>
          <a:bodyPr>
            <a:spAutoFit/>
          </a:bodyPr>
          <a:lstStyle/>
          <a:p>
            <a:pPr>
              <a:buFontTx/>
              <a:buChar char="•"/>
            </a:pPr>
            <a:r>
              <a:rPr lang="es-ES" altLang="pl-PL" sz="1200"/>
              <a:t>Increment nivell instrucció: 31,75 % nivell d’instrucció elevat (dades any 2001)</a:t>
            </a:r>
          </a:p>
          <a:p>
            <a:pPr>
              <a:buFontTx/>
              <a:buChar char="•"/>
            </a:pPr>
            <a:endParaRPr lang="es-ES" altLang="pl-PL" sz="1200"/>
          </a:p>
          <a:p>
            <a:pPr>
              <a:buFontTx/>
              <a:buChar char="•"/>
            </a:pPr>
            <a:r>
              <a:rPr lang="es-ES" altLang="pl-PL" sz="1200"/>
              <a:t>Ràtios escolarització (dades 2010). </a:t>
            </a:r>
            <a:r>
              <a:rPr lang="ca-ES" altLang="pl-PL" sz="1200"/>
              <a:t>Educació infantil de 1 a 3 anys: l’oferta està coberta en un 90% (no es van contar les places de 0 a 1) i al CEIP Montmany hi ha una ocupació d’un 39,51%. </a:t>
            </a:r>
          </a:p>
          <a:p>
            <a:pPr>
              <a:buFontTx/>
              <a:buChar char="•"/>
            </a:pPr>
            <a:endParaRPr lang="ca-ES" altLang="pl-PL" sz="1200"/>
          </a:p>
          <a:p>
            <a:pPr>
              <a:buFontTx/>
              <a:buChar char="•"/>
            </a:pPr>
            <a:r>
              <a:rPr lang="ca-ES" altLang="pl-PL" sz="1200"/>
              <a:t>Dos de cada tres alumnes del Fanalet (62,96%) són de Figaró i la resta de la Garriga, Aiguafreda o Tagamanent. En canvi, a l’escola Montmany el 87,50% és de Figaró. </a:t>
            </a:r>
          </a:p>
          <a:p>
            <a:pPr>
              <a:buFontTx/>
              <a:buChar char="•"/>
            </a:pPr>
            <a:endParaRPr lang="ca-ES" altLang="pl-PL" sz="1200"/>
          </a:p>
          <a:p>
            <a:pPr>
              <a:buFontTx/>
              <a:buChar char="•"/>
            </a:pPr>
            <a:r>
              <a:rPr lang="ca-ES" altLang="pl-PL" sz="1200"/>
              <a:t>En el curs 2009-2010 hi ha 4 nens/es amb necessitats educatives especials, un d’ells a l’escola bressol i 3 a l’escola. En ambdós centres escolars el percentatge d’alumnes amb necessitats educatives especials es situa al voltant del 3%: 3,70% a l’Escola Bressol Municipal El Fanalet i 3,13% a l’escola Montmany. En aquest darrer centre, però, hi ha un important percentatge d’alumnes (20,83%) que, tot i no tenir un dictamen amb relació a les necessitats educatives especials, reben una atenció especial.</a:t>
            </a:r>
            <a:endParaRPr lang="es-ES" altLang="pl-PL" sz="1200"/>
          </a:p>
          <a:p>
            <a:endParaRPr lang="es-ES" altLang="pl-PL" sz="1200"/>
          </a:p>
          <a:p>
            <a:endParaRPr lang="es-ES" altLang="pl-PL" sz="1200"/>
          </a:p>
          <a:p>
            <a:endParaRPr lang="es-ES" altLang="pl-PL" sz="1200"/>
          </a:p>
        </p:txBody>
      </p:sp>
      <p:sp>
        <p:nvSpPr>
          <p:cNvPr id="18437" name="5 CuadroTexto"/>
          <p:cNvSpPr txBox="1">
            <a:spLocks noChangeArrowheads="1"/>
          </p:cNvSpPr>
          <p:nvPr/>
        </p:nvSpPr>
        <p:spPr bwMode="auto">
          <a:xfrm>
            <a:off x="684213" y="3573463"/>
            <a:ext cx="3167062" cy="368300"/>
          </a:xfrm>
          <a:prstGeom prst="rect">
            <a:avLst/>
          </a:prstGeom>
          <a:noFill/>
          <a:ln w="9525">
            <a:noFill/>
            <a:miter lim="800000"/>
            <a:headEnd/>
            <a:tailEnd/>
          </a:ln>
        </p:spPr>
        <p:txBody>
          <a:bodyPr>
            <a:spAutoFit/>
          </a:bodyPr>
          <a:lstStyle/>
          <a:p>
            <a:r>
              <a:rPr lang="es-ES" altLang="pl-PL" sz="1800">
                <a:solidFill>
                  <a:srgbClr val="808000"/>
                </a:solidFill>
              </a:rPr>
              <a:t>Recursos</a:t>
            </a:r>
          </a:p>
        </p:txBody>
      </p:sp>
      <p:sp>
        <p:nvSpPr>
          <p:cNvPr id="18438" name="6 CuadroTexto"/>
          <p:cNvSpPr txBox="1">
            <a:spLocks noChangeArrowheads="1"/>
          </p:cNvSpPr>
          <p:nvPr/>
        </p:nvSpPr>
        <p:spPr bwMode="auto">
          <a:xfrm>
            <a:off x="468313" y="4508500"/>
            <a:ext cx="4248150" cy="1370013"/>
          </a:xfrm>
          <a:prstGeom prst="rect">
            <a:avLst/>
          </a:prstGeom>
          <a:noFill/>
          <a:ln w="9525">
            <a:noFill/>
            <a:miter lim="800000"/>
            <a:headEnd/>
            <a:tailEnd/>
          </a:ln>
        </p:spPr>
        <p:txBody>
          <a:bodyPr>
            <a:spAutoFit/>
          </a:bodyPr>
          <a:lstStyle/>
          <a:p>
            <a:pPr>
              <a:buFont typeface="Wingdings" pitchFamily="2" charset="2"/>
              <a:buChar char="Ø"/>
            </a:pPr>
            <a:r>
              <a:rPr lang="es-ES" altLang="pl-PL" sz="1200"/>
              <a:t>Escola bressol El Fanalet</a:t>
            </a:r>
          </a:p>
          <a:p>
            <a:pPr>
              <a:buFont typeface="Wingdings" pitchFamily="2" charset="2"/>
              <a:buChar char="Ø"/>
            </a:pPr>
            <a:r>
              <a:rPr lang="es-ES" altLang="pl-PL" sz="1200"/>
              <a:t>Espais globals per la família: espai familiar, espai nadó i espai de joc.</a:t>
            </a:r>
          </a:p>
          <a:p>
            <a:pPr>
              <a:buFont typeface="Wingdings" pitchFamily="2" charset="2"/>
              <a:buChar char="Ø"/>
            </a:pPr>
            <a:r>
              <a:rPr lang="es-ES" altLang="pl-PL" sz="1200"/>
              <a:t>CEIP Montmany</a:t>
            </a:r>
          </a:p>
          <a:p>
            <a:pPr>
              <a:buFont typeface="Wingdings" pitchFamily="2" charset="2"/>
              <a:buChar char="Ø"/>
            </a:pPr>
            <a:r>
              <a:rPr lang="es-ES" altLang="pl-PL" sz="1200"/>
              <a:t>Escola de natura de Vallcàrquera</a:t>
            </a:r>
          </a:p>
          <a:p>
            <a:pPr>
              <a:buFont typeface="Wingdings" pitchFamily="2" charset="2"/>
              <a:buChar char="Ø"/>
            </a:pPr>
            <a:r>
              <a:rPr lang="es-ES" altLang="pl-PL" sz="1200"/>
              <a:t>Educadora social</a:t>
            </a:r>
          </a:p>
          <a:p>
            <a:pPr>
              <a:buFont typeface="Wingdings" pitchFamily="2" charset="2"/>
              <a:buChar char="Ø"/>
            </a:pPr>
            <a:r>
              <a:rPr lang="es-ES" altLang="pl-PL" sz="1200"/>
              <a:t>Centre cívic: espais educatius com el punt de lectura</a:t>
            </a:r>
          </a:p>
        </p:txBody>
      </p:sp>
      <p:sp>
        <p:nvSpPr>
          <p:cNvPr id="18439" name="Text Box 8"/>
          <p:cNvSpPr txBox="1">
            <a:spLocks noChangeArrowheads="1"/>
          </p:cNvSpPr>
          <p:nvPr/>
        </p:nvSpPr>
        <p:spPr bwMode="auto">
          <a:xfrm>
            <a:off x="684213" y="4076700"/>
            <a:ext cx="1944687" cy="244475"/>
          </a:xfrm>
          <a:prstGeom prst="rect">
            <a:avLst/>
          </a:prstGeom>
          <a:noFill/>
          <a:ln w="9525">
            <a:noFill/>
            <a:miter lim="800000"/>
            <a:headEnd/>
            <a:tailEnd/>
          </a:ln>
        </p:spPr>
        <p:txBody>
          <a:bodyPr>
            <a:spAutoFit/>
          </a:bodyPr>
          <a:lstStyle/>
          <a:p>
            <a:pPr>
              <a:spcBef>
                <a:spcPct val="50000"/>
              </a:spcBef>
            </a:pPr>
            <a:r>
              <a:rPr lang="ca-ES" altLang="pl-PL" sz="1000">
                <a:solidFill>
                  <a:srgbClr val="808000"/>
                </a:solidFill>
              </a:rPr>
              <a:t>Recursos ubicats al municipi</a:t>
            </a:r>
            <a:endParaRPr lang="es-ES" altLang="pl-PL" sz="1000">
              <a:solidFill>
                <a:srgbClr val="808000"/>
              </a:solidFill>
            </a:endParaRPr>
          </a:p>
        </p:txBody>
      </p:sp>
      <p:sp>
        <p:nvSpPr>
          <p:cNvPr id="18440" name="Text Box 9"/>
          <p:cNvSpPr txBox="1">
            <a:spLocks noChangeArrowheads="1"/>
          </p:cNvSpPr>
          <p:nvPr/>
        </p:nvSpPr>
        <p:spPr bwMode="auto">
          <a:xfrm>
            <a:off x="5580063" y="4076700"/>
            <a:ext cx="3024187" cy="244475"/>
          </a:xfrm>
          <a:prstGeom prst="rect">
            <a:avLst/>
          </a:prstGeom>
          <a:noFill/>
          <a:ln w="9525">
            <a:noFill/>
            <a:miter lim="800000"/>
            <a:headEnd/>
            <a:tailEnd/>
          </a:ln>
        </p:spPr>
        <p:txBody>
          <a:bodyPr>
            <a:spAutoFit/>
          </a:bodyPr>
          <a:lstStyle/>
          <a:p>
            <a:pPr>
              <a:spcBef>
                <a:spcPct val="50000"/>
              </a:spcBef>
            </a:pPr>
            <a:r>
              <a:rPr lang="ca-ES" altLang="pl-PL" sz="1000">
                <a:solidFill>
                  <a:srgbClr val="808000"/>
                </a:solidFill>
              </a:rPr>
              <a:t>Recursos ubicats en altres municipis</a:t>
            </a:r>
            <a:endParaRPr lang="es-ES" altLang="pl-PL" sz="1000">
              <a:solidFill>
                <a:srgbClr val="808000"/>
              </a:solidFill>
            </a:endParaRPr>
          </a:p>
        </p:txBody>
      </p:sp>
      <p:sp>
        <p:nvSpPr>
          <p:cNvPr id="18441" name="Rectangle 10"/>
          <p:cNvSpPr>
            <a:spLocks noChangeArrowheads="1"/>
          </p:cNvSpPr>
          <p:nvPr/>
        </p:nvSpPr>
        <p:spPr bwMode="auto">
          <a:xfrm>
            <a:off x="5580063" y="4508500"/>
            <a:ext cx="1471612" cy="274638"/>
          </a:xfrm>
          <a:prstGeom prst="rect">
            <a:avLst/>
          </a:prstGeom>
          <a:noFill/>
          <a:ln w="9525">
            <a:noFill/>
            <a:miter lim="800000"/>
            <a:headEnd/>
            <a:tailEnd/>
          </a:ln>
        </p:spPr>
        <p:txBody>
          <a:bodyPr wrap="none">
            <a:spAutoFit/>
          </a:bodyPr>
          <a:lstStyle/>
          <a:p>
            <a:pPr>
              <a:buFont typeface="Wingdings" pitchFamily="2" charset="2"/>
              <a:buChar char="Ø"/>
            </a:pPr>
            <a:r>
              <a:rPr lang="es-ES" altLang="pl-PL" sz="1200"/>
              <a:t>IES de la Garriga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EDUCACIÓ</a:t>
            </a:r>
          </a:p>
        </p:txBody>
      </p:sp>
      <p:sp>
        <p:nvSpPr>
          <p:cNvPr id="19459" name="Text Box 24"/>
          <p:cNvSpPr txBox="1">
            <a:spLocks noChangeArrowheads="1"/>
          </p:cNvSpPr>
          <p:nvPr/>
        </p:nvSpPr>
        <p:spPr bwMode="auto">
          <a:xfrm>
            <a:off x="7092950" y="109538"/>
            <a:ext cx="2051050" cy="366712"/>
          </a:xfrm>
          <a:prstGeom prst="rect">
            <a:avLst/>
          </a:prstGeom>
          <a:noFill/>
          <a:ln w="9525">
            <a:noFill/>
            <a:miter lim="800000"/>
            <a:headEnd/>
            <a:tailEnd/>
          </a:ln>
        </p:spPr>
        <p:txBody>
          <a:bodyPr>
            <a:spAutoFit/>
          </a:bodyPr>
          <a:lstStyle/>
          <a:p>
            <a:pPr>
              <a:spcBef>
                <a:spcPct val="50000"/>
              </a:spcBef>
            </a:pPr>
            <a:r>
              <a:rPr lang="es-ES" altLang="pl-PL" sz="1800"/>
              <a:t>Elements clau</a:t>
            </a:r>
          </a:p>
        </p:txBody>
      </p:sp>
      <p:graphicFrame>
        <p:nvGraphicFramePr>
          <p:cNvPr id="4" name="3 Tabla"/>
          <p:cNvGraphicFramePr>
            <a:graphicFrameLocks noGrp="1"/>
          </p:cNvGraphicFramePr>
          <p:nvPr/>
        </p:nvGraphicFramePr>
        <p:xfrm>
          <a:off x="0" y="549275"/>
          <a:ext cx="9144000" cy="6308725"/>
        </p:xfrm>
        <a:graphic>
          <a:graphicData uri="http://schemas.openxmlformats.org/drawingml/2006/table">
            <a:tbl>
              <a:tblPr/>
              <a:tblGrid>
                <a:gridCol w="4572000"/>
                <a:gridCol w="4572000"/>
              </a:tblGrid>
              <a:tr h="277813">
                <a:tc>
                  <a:txBody>
                    <a:bodyPr/>
                    <a:lstStyle>
                      <a:lvl1pPr indent="449263"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ca-ES" altLang="pl-PL" sz="1200" b="0" i="0" u="none" strike="noStrike" cap="none" normalizeH="0" baseline="0" smtClean="0">
                          <a:ln>
                            <a:noFill/>
                          </a:ln>
                          <a:solidFill>
                            <a:srgbClr val="00B050"/>
                          </a:solidFill>
                          <a:effectLst/>
                          <a:latin typeface="Arial Narrow" pitchFamily="34" charset="0"/>
                          <a:ea typeface="Calibri" pitchFamily="34" charset="0"/>
                          <a:cs typeface="Times New Roman" pitchFamily="48" charset="0"/>
                          <a:sym typeface="Wingdings" pitchFamily="2" charset="2"/>
                        </a:rPr>
                        <a:t></a:t>
                      </a:r>
                      <a:endParaRPr kumimoji="0" lang="es-ES" altLang="pl-PL" sz="1200" b="0" i="0" u="none" strike="noStrike" cap="none" normalizeH="0" baseline="0" smtClean="0">
                        <a:ln>
                          <a:noFill/>
                        </a:ln>
                        <a:solidFill>
                          <a:schemeClr val="tx1"/>
                        </a:solidFill>
                        <a:effectLst/>
                        <a:latin typeface="Arial" charset="0"/>
                        <a:ea typeface="Calibri" pitchFamily="34" charset="0"/>
                        <a:cs typeface="Times New Roman" pitchFamily="48" charset="0"/>
                      </a:endParaRPr>
                    </a:p>
                  </a:txBody>
                  <a:tcPr marL="42464" marR="424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lvl1pPr indent="449263"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ca-ES" altLang="pl-PL" sz="1200" b="0" i="0" u="none" strike="noStrike" cap="none" normalizeH="0" baseline="0" smtClean="0">
                          <a:ln>
                            <a:noFill/>
                          </a:ln>
                          <a:solidFill>
                            <a:srgbClr val="FF0000"/>
                          </a:solidFill>
                          <a:effectLst/>
                          <a:latin typeface="Arial Narrow" pitchFamily="34" charset="0"/>
                          <a:ea typeface="Calibri" pitchFamily="34" charset="0"/>
                          <a:cs typeface="Times New Roman" pitchFamily="48" charset="0"/>
                          <a:sym typeface="Wingdings" pitchFamily="2" charset="2"/>
                        </a:rPr>
                        <a:t></a:t>
                      </a:r>
                      <a:endParaRPr kumimoji="0" lang="es-ES" altLang="pl-PL" sz="1200" b="0" i="0" u="none" strike="noStrike" cap="none" normalizeH="0" baseline="0" smtClean="0">
                        <a:ln>
                          <a:noFill/>
                        </a:ln>
                        <a:solidFill>
                          <a:schemeClr val="tx1"/>
                        </a:solidFill>
                        <a:effectLst/>
                        <a:latin typeface="Arial" charset="0"/>
                        <a:ea typeface="Calibri" pitchFamily="34" charset="0"/>
                        <a:cs typeface="Times New Roman" pitchFamily="48" charset="0"/>
                      </a:endParaRPr>
                    </a:p>
                  </a:txBody>
                  <a:tcPr marL="42464" marR="424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DBDB"/>
                    </a:solidFill>
                  </a:tcPr>
                </a:tc>
              </a:tr>
              <a:tr h="277813">
                <a:tc gridSpan="2">
                  <a:txBody>
                    <a:bodyPr/>
                    <a:lstStyle>
                      <a:lvl1pPr marL="41275" indent="449263"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41275" marR="0" lvl="0" indent="449263" algn="ctr" defTabSz="914400" rtl="0" eaLnBrk="1" fontAlgn="base" latinLnBrk="0" hangingPunct="1">
                        <a:lnSpc>
                          <a:spcPct val="150000"/>
                        </a:lnSpc>
                        <a:spcBef>
                          <a:spcPts val="500"/>
                        </a:spcBef>
                        <a:spcAft>
                          <a:spcPct val="0"/>
                        </a:spcAft>
                        <a:buClrTx/>
                        <a:buSzTx/>
                        <a:buFontTx/>
                        <a:buNone/>
                        <a:tabLst/>
                      </a:pPr>
                      <a:r>
                        <a:rPr kumimoji="0" lang="ca-ES" altLang="pl-PL" sz="1200" b="1"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L’educació a l’escola</a:t>
                      </a:r>
                      <a:endParaRPr kumimoji="0" lang="es-ES" altLang="pl-PL" sz="1200" b="1"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txBody>
                  <a:tcPr marL="42464" marR="424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pl-PL"/>
                    </a:p>
                  </a:txBody>
                  <a:tcPr/>
                </a:tc>
              </a:tr>
              <a:tr h="5753100">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Es valora fonamental el paper educatiu del centres escolars en conjunt.</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L’Escola Bressol Municipal: bona valoració, treball molt coordinat tan amb l’AMPA com amb l’Ajuntament i amb l’escola Montmany, projecte educatiu, programes de l’Espai familiar i l’Espai Joc...</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El fet que l’escola Montmany sigui petita facilita el treball i el contacte entre els pares i mares i l’equip directiu i pot permetre una educació més personalitzada. </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També facilita una relació més estreta entre els infants de diferents edats i alhora ha permès una plena integració dels infants de famílies d’origen estranger.</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El fet que a secundària s’hagi de marxar a altres municipis pot ser un estímul important per als joves i per al seu procés de creixement i aprenentatge.</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Els instituts de on estudien bona part dels alumnes de Figaró aquests estan força ben valorats pel que fa a les instal·lacions i al nivell educatiu dels centres.</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txBody>
                  <a:tcPr marL="42464" marR="424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Caldria intensificar la relació i el treball conjunt per facilitar la màxima continuïtat entre les dues escoles, tant de projectes educatius com d’activitats conjuntes.</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A l’escola Montmany hi ha una important rotació del professorat que no ajuda a consolidar un projecte educatiu de continuïtat ni a potenciar una relació més intensa entre el municipi i l’escola.</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Dificultats per fer arribar a les famílies el projecte educatiu del centre i per això cal potenciar la relació i la comunicació entre escola i famílies.</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El fet de ser una escola petita implica una dificultat afegida per aconseguir nous recursos per a l’escola.</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El fet que Figaró no disposi de cap centre escolar de secundària fa que els joves de Figaró cursin la secundària als instituts en altres municipis.</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Aquesta mobilitat obligada fa que no puguin realitzar algunes activitats extraescolars i que hi hagi una certa desconnexió amb els seus companys i companyes de l’institut.</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El fet de marxar fora del Figaró fa que costi més fer un seguiment de com evolucionen aquests joves a nivell escolar</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Caldria fer un treball de recolzament als joves, tant per reforçar el rendiment i l’èxit escolar dels que volen estudiar com per orientar i donar sortides de futur als que no volen continuar els estudis.</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txBody>
                  <a:tcPr marL="42464" marR="424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DBDB"/>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EDUCACIÓ</a:t>
            </a:r>
          </a:p>
        </p:txBody>
      </p:sp>
      <p:sp>
        <p:nvSpPr>
          <p:cNvPr id="20483" name="Text Box 24"/>
          <p:cNvSpPr txBox="1">
            <a:spLocks noChangeArrowheads="1"/>
          </p:cNvSpPr>
          <p:nvPr/>
        </p:nvSpPr>
        <p:spPr bwMode="auto">
          <a:xfrm>
            <a:off x="7092950" y="115888"/>
            <a:ext cx="2051050" cy="366712"/>
          </a:xfrm>
          <a:prstGeom prst="rect">
            <a:avLst/>
          </a:prstGeom>
          <a:noFill/>
          <a:ln w="9525">
            <a:noFill/>
            <a:miter lim="800000"/>
            <a:headEnd/>
            <a:tailEnd/>
          </a:ln>
        </p:spPr>
        <p:txBody>
          <a:bodyPr>
            <a:spAutoFit/>
          </a:bodyPr>
          <a:lstStyle/>
          <a:p>
            <a:pPr>
              <a:spcBef>
                <a:spcPct val="50000"/>
              </a:spcBef>
            </a:pPr>
            <a:r>
              <a:rPr lang="es-ES" altLang="pl-PL" sz="1800"/>
              <a:t>Elements clau</a:t>
            </a:r>
          </a:p>
        </p:txBody>
      </p:sp>
      <p:graphicFrame>
        <p:nvGraphicFramePr>
          <p:cNvPr id="4" name="3 Tabla"/>
          <p:cNvGraphicFramePr>
            <a:graphicFrameLocks noGrp="1"/>
          </p:cNvGraphicFramePr>
          <p:nvPr/>
        </p:nvGraphicFramePr>
        <p:xfrm>
          <a:off x="0" y="549275"/>
          <a:ext cx="9144000" cy="6308725"/>
        </p:xfrm>
        <a:graphic>
          <a:graphicData uri="http://schemas.openxmlformats.org/drawingml/2006/table">
            <a:tbl>
              <a:tblPr/>
              <a:tblGrid>
                <a:gridCol w="4572000"/>
                <a:gridCol w="4572000"/>
              </a:tblGrid>
              <a:tr h="568325">
                <a:tc>
                  <a:txBody>
                    <a:bodyPr/>
                    <a:lstStyle>
                      <a:lvl1pPr indent="449263"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ca-ES" altLang="pl-PL" sz="1200" b="0" i="0" u="none" strike="noStrike" cap="none" normalizeH="0" baseline="0" smtClean="0">
                          <a:ln>
                            <a:noFill/>
                          </a:ln>
                          <a:solidFill>
                            <a:srgbClr val="00B050"/>
                          </a:solidFill>
                          <a:effectLst/>
                          <a:latin typeface="Arial Narrow" pitchFamily="34" charset="0"/>
                          <a:ea typeface="Calibri" pitchFamily="34" charset="0"/>
                          <a:cs typeface="Times New Roman" pitchFamily="48" charset="0"/>
                          <a:sym typeface="Wingdings" pitchFamily="2" charset="2"/>
                        </a:rPr>
                        <a:t></a:t>
                      </a:r>
                      <a:endParaRPr kumimoji="0" lang="es-ES" altLang="pl-PL" sz="1200" b="0" i="0" u="none" strike="noStrike" cap="none" normalizeH="0" baseline="0" smtClean="0">
                        <a:ln>
                          <a:noFill/>
                        </a:ln>
                        <a:solidFill>
                          <a:schemeClr val="tx1"/>
                        </a:solidFill>
                        <a:effectLst/>
                        <a:latin typeface="Arial" charset="0"/>
                        <a:ea typeface="Calibri" pitchFamily="34" charset="0"/>
                        <a:cs typeface="Times New Roman" pitchFamily="48" charset="0"/>
                      </a:endParaRPr>
                    </a:p>
                  </a:txBody>
                  <a:tcPr marL="55029" marR="550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lvl1pPr indent="449263"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ca-ES" altLang="pl-PL" sz="1200" b="0" i="0" u="none" strike="noStrike" cap="none" normalizeH="0" baseline="0" smtClean="0">
                          <a:ln>
                            <a:noFill/>
                          </a:ln>
                          <a:solidFill>
                            <a:srgbClr val="FF0000"/>
                          </a:solidFill>
                          <a:effectLst/>
                          <a:latin typeface="Arial Narrow" pitchFamily="34" charset="0"/>
                          <a:ea typeface="Calibri" pitchFamily="34" charset="0"/>
                          <a:cs typeface="Times New Roman" pitchFamily="48" charset="0"/>
                          <a:sym typeface="Wingdings" pitchFamily="2" charset="2"/>
                        </a:rPr>
                        <a:t></a:t>
                      </a:r>
                      <a:endParaRPr kumimoji="0" lang="es-ES" altLang="pl-PL" sz="1200" b="0" i="0" u="none" strike="noStrike" cap="none" normalizeH="0" baseline="0" smtClean="0">
                        <a:ln>
                          <a:noFill/>
                        </a:ln>
                        <a:solidFill>
                          <a:schemeClr val="tx1"/>
                        </a:solidFill>
                        <a:effectLst/>
                        <a:latin typeface="Arial" charset="0"/>
                        <a:ea typeface="Calibri" pitchFamily="34" charset="0"/>
                        <a:cs typeface="Times New Roman" pitchFamily="48" charset="0"/>
                      </a:endParaRPr>
                    </a:p>
                  </a:txBody>
                  <a:tcPr marL="55029" marR="550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DBDB"/>
                    </a:solidFill>
                  </a:tcPr>
                </a:tc>
              </a:tr>
              <a:tr h="319088">
                <a:tc gridSpan="2">
                  <a:txBody>
                    <a:bodyPr/>
                    <a:lstStyle>
                      <a:lvl1pPr marL="41275" indent="449263"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41275" marR="0" lvl="0" indent="449263" algn="ctr" defTabSz="914400" rtl="0" eaLnBrk="1" fontAlgn="base" latinLnBrk="0" hangingPunct="1">
                        <a:lnSpc>
                          <a:spcPct val="150000"/>
                        </a:lnSpc>
                        <a:spcBef>
                          <a:spcPts val="500"/>
                        </a:spcBef>
                        <a:spcAft>
                          <a:spcPct val="0"/>
                        </a:spcAft>
                        <a:buClrTx/>
                        <a:buSzTx/>
                        <a:buFontTx/>
                        <a:buNone/>
                        <a:tabLst/>
                      </a:pPr>
                      <a:r>
                        <a:rPr kumimoji="0" lang="ca-ES" altLang="pl-PL" sz="1200" b="1"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L’educació més enllà de l’escola</a:t>
                      </a:r>
                      <a:endParaRPr kumimoji="0" lang="es-ES" altLang="pl-PL" sz="1200" b="1"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txBody>
                  <a:tcPr marL="55029" marR="550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pl-PL"/>
                    </a:p>
                  </a:txBody>
                  <a:tcPr/>
                </a:tc>
              </a:tr>
              <a:tr h="5421313">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L’Ajuntament és reconegut com un agent educatiu del municipi i es valora positivament el fet que ofereix diversos serveis, programes i actuacions amb una dimensió educativa.</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El Centre Cívic és identificat com un dels principals agents educadors del municipi per la funció que desenvolupa com a espai de trobada, aglutinador i dinamitzador del poble</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Un altre servei molt ben valorat és el programa C17 que més enllà de tasques de informació i prevenció sobre temes de drogues, fa una feina molt important de dinamització del jovent local.</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El PEF es percep com una oportunitat important per treballar de manera conjunta entre els diversos agents educatius per definir un projecte compartit per millorar l’educació al poble.</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Es reconeix la tasca com a agents educadors que fan els comerços i les empreses del municipi, i molt singularment l’empresa Aprèn dedicada a l’educació ambiental.</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Paper educador important el Centre de Salut, per la tasca que fa per fomentar l’educació en hàbits saludables, o les festes populars, perquè transmeten tradicions i valors.</a:t>
                      </a: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Les entitats també fan una funció educativa important a través de les seves activitats i dels valors que transmeten.</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txBody>
                  <a:tcPr marL="55029" marR="550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lvl1pPr marL="342900" indent="-34290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La família és percebuda com el principal agent educatiu tot i que no sempre desenvolupa aquesta funció de manera apropiada. </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Per això cal potenciar el paper educatiu de les famílies, la seva implicació en l’escola i l’educació dels fills i filles. </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Caldria fomentar que l’escola i les famílies treballin més plegats i per fer-ho una peça essencial pot ser potenciar les AMPA i la implicació de les famílies en aquestes.</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Caldria potenciar els projectes i recursos existents, per  millorar el nivell de formació de la població. Cal informar de l’oferta de formació per majors de 45 anys i de la universitat a distància.</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Caldria potenciar la formació per accedir al món laboral.</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Caldria ampliar la formació en hàbits saludables i temes sanitaris.</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342900" marR="0" lvl="0" indent="-342900" algn="just" defTabSz="914400" rtl="0" eaLnBrk="1" fontAlgn="base" latinLnBrk="0" hangingPunct="1">
                        <a:lnSpc>
                          <a:spcPct val="100000"/>
                        </a:lnSpc>
                        <a:spcBef>
                          <a:spcPts val="500"/>
                        </a:spcBef>
                        <a:spcAft>
                          <a:spcPts val="60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Caldria seguir treballant els valors, els hàbits i els comportaments de la població per fomentar, encara més, una bona convivència i un bon veïnatge.</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txBody>
                  <a:tcPr marL="55029" marR="5502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DBDB"/>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180975" y="1449388"/>
            <a:ext cx="4103688" cy="1187450"/>
          </a:xfrm>
          <a:prstGeom prst="rect">
            <a:avLst/>
          </a:prstGeom>
          <a:noFill/>
          <a:ln w="9525">
            <a:noFill/>
            <a:miter lim="800000"/>
            <a:headEnd/>
            <a:tailEnd/>
          </a:ln>
        </p:spPr>
        <p:txBody>
          <a:bodyPr>
            <a:spAutoFit/>
          </a:bodyPr>
          <a:lstStyle/>
          <a:p>
            <a:pPr>
              <a:spcBef>
                <a:spcPct val="50000"/>
              </a:spcBef>
              <a:buFontTx/>
              <a:buChar char="•"/>
            </a:pPr>
            <a:r>
              <a:rPr lang="ca-ES" altLang="pl-PL" sz="1200"/>
              <a:t>Població lleugerament polaritzada (més presència d’infants i gent gran). Índex dependència dependència (57%) força superior a la mitjana catalana (45%). Índex d’envelliment molt superior (137% davant del 111% del conjunt del país). Això s’explica, en part, per la presència de residències de gent gran.</a:t>
            </a:r>
            <a:endParaRPr lang="es-ES" altLang="pl-PL" sz="1200"/>
          </a:p>
        </p:txBody>
      </p:sp>
      <p:sp>
        <p:nvSpPr>
          <p:cNvPr id="3075" name="Rectangle 11"/>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POBLACIÓ</a:t>
            </a:r>
          </a:p>
        </p:txBody>
      </p:sp>
      <p:sp>
        <p:nvSpPr>
          <p:cNvPr id="3076" name="Rectangle 12"/>
          <p:cNvSpPr>
            <a:spLocks noChangeArrowheads="1"/>
          </p:cNvSpPr>
          <p:nvPr/>
        </p:nvSpPr>
        <p:spPr bwMode="auto">
          <a:xfrm>
            <a:off x="179388" y="3149600"/>
            <a:ext cx="4176712" cy="639763"/>
          </a:xfrm>
          <a:prstGeom prst="rect">
            <a:avLst/>
          </a:prstGeom>
          <a:noFill/>
          <a:ln w="9525">
            <a:noFill/>
            <a:miter lim="800000"/>
            <a:headEnd/>
            <a:tailEnd/>
          </a:ln>
        </p:spPr>
        <p:txBody>
          <a:bodyPr anchor="ctr">
            <a:spAutoFit/>
          </a:bodyPr>
          <a:lstStyle/>
          <a:p>
            <a:pPr>
              <a:buFontTx/>
              <a:buChar char="•"/>
            </a:pPr>
            <a:r>
              <a:rPr lang="ca-ES" altLang="pl-PL" sz="1200"/>
              <a:t>Població adulta amb més homes (64,30 %) que dones (56,88%)</a:t>
            </a:r>
            <a:r>
              <a:rPr lang="es-ES" altLang="pl-PL" sz="1200"/>
              <a:t>. Més dones</a:t>
            </a:r>
            <a:r>
              <a:rPr lang="ca-ES" altLang="pl-PL" sz="1200"/>
              <a:t> grans (23,12%) que homes (16,94%). A nivell de menors d’edat no hi ha diferències.</a:t>
            </a:r>
            <a:endParaRPr lang="es-ES" altLang="pl-PL" sz="1200"/>
          </a:p>
        </p:txBody>
      </p:sp>
      <p:sp>
        <p:nvSpPr>
          <p:cNvPr id="3077" name="Text Box 15"/>
          <p:cNvSpPr txBox="1">
            <a:spLocks noChangeArrowheads="1"/>
          </p:cNvSpPr>
          <p:nvPr/>
        </p:nvSpPr>
        <p:spPr bwMode="auto">
          <a:xfrm>
            <a:off x="250825" y="4602163"/>
            <a:ext cx="8642350" cy="914400"/>
          </a:xfrm>
          <a:prstGeom prst="rect">
            <a:avLst/>
          </a:prstGeom>
          <a:noFill/>
          <a:ln w="9525">
            <a:noFill/>
            <a:miter lim="800000"/>
            <a:headEnd/>
            <a:tailEnd/>
          </a:ln>
        </p:spPr>
        <p:txBody>
          <a:bodyPr>
            <a:spAutoFit/>
          </a:bodyPr>
          <a:lstStyle/>
          <a:p>
            <a:pPr>
              <a:spcBef>
                <a:spcPct val="50000"/>
              </a:spcBef>
              <a:buFontTx/>
              <a:buChar char="•"/>
            </a:pPr>
            <a:r>
              <a:rPr lang="ca-ES" altLang="pl-PL" sz="1200"/>
              <a:t>14,61 de població estrangera (similar al conjunt de Catalunya): més de la meitat del Magrib (8,35%), després Amèrica del Sud (3,81 %) i països europeus (2,8 %) percentatge de dones estrangeres (15,78%) és lleugerament superior al d’homes (13,11%).</a:t>
            </a:r>
            <a:r>
              <a:rPr lang="es-ES" altLang="pl-PL" sz="1200"/>
              <a:t> </a:t>
            </a:r>
          </a:p>
          <a:p>
            <a:pPr>
              <a:spcBef>
                <a:spcPct val="50000"/>
              </a:spcBef>
              <a:buFontTx/>
              <a:buChar char="•"/>
            </a:pPr>
            <a:endParaRPr lang="es-ES" altLang="pl-PL" sz="1200"/>
          </a:p>
        </p:txBody>
      </p:sp>
      <p:sp>
        <p:nvSpPr>
          <p:cNvPr id="3078" name="Text Box 17"/>
          <p:cNvSpPr txBox="1">
            <a:spLocks noChangeArrowheads="1"/>
          </p:cNvSpPr>
          <p:nvPr/>
        </p:nvSpPr>
        <p:spPr bwMode="auto">
          <a:xfrm>
            <a:off x="250825" y="5348288"/>
            <a:ext cx="8351838" cy="457200"/>
          </a:xfrm>
          <a:prstGeom prst="rect">
            <a:avLst/>
          </a:prstGeom>
          <a:noFill/>
          <a:ln w="9525">
            <a:noFill/>
            <a:miter lim="800000"/>
            <a:headEnd/>
            <a:tailEnd/>
          </a:ln>
        </p:spPr>
        <p:txBody>
          <a:bodyPr>
            <a:spAutoFit/>
          </a:bodyPr>
          <a:lstStyle/>
          <a:p>
            <a:pPr>
              <a:spcBef>
                <a:spcPct val="50000"/>
              </a:spcBef>
              <a:buFontTx/>
              <a:buChar char="•"/>
            </a:pPr>
            <a:r>
              <a:rPr lang="ca-ES" altLang="pl-PL" sz="1200"/>
              <a:t>Dos de cada tres figaronencs i fagaronenques són nascuts a la província de Barcelona (66,51%). En concret, un 22,87% ha nascut al Figaró i un 43,64% ho ha fet a la resta de la província. </a:t>
            </a:r>
            <a:endParaRPr lang="es-ES" altLang="pl-PL" sz="1200"/>
          </a:p>
        </p:txBody>
      </p:sp>
      <p:sp>
        <p:nvSpPr>
          <p:cNvPr id="3079" name="Text Box 20"/>
          <p:cNvSpPr txBox="1">
            <a:spLocks noChangeArrowheads="1"/>
          </p:cNvSpPr>
          <p:nvPr/>
        </p:nvSpPr>
        <p:spPr bwMode="auto">
          <a:xfrm>
            <a:off x="215900" y="3868738"/>
            <a:ext cx="4140200" cy="639762"/>
          </a:xfrm>
          <a:prstGeom prst="rect">
            <a:avLst/>
          </a:prstGeom>
          <a:noFill/>
          <a:ln w="9525">
            <a:noFill/>
            <a:miter lim="800000"/>
            <a:headEnd/>
            <a:tailEnd/>
          </a:ln>
        </p:spPr>
        <p:txBody>
          <a:bodyPr>
            <a:spAutoFit/>
          </a:bodyPr>
          <a:lstStyle/>
          <a:p>
            <a:pPr>
              <a:spcBef>
                <a:spcPct val="50000"/>
              </a:spcBef>
              <a:buFontTx/>
              <a:buChar char="•"/>
            </a:pPr>
            <a:r>
              <a:rPr lang="ca-ES" altLang="pl-PL" sz="1200"/>
              <a:t>Índex de recanvi de les poblacions actives molt inferior (87 % l’any 2006) que al conjunt comarcal (l’índex supera el 100%).</a:t>
            </a:r>
            <a:endParaRPr lang="es-ES" altLang="pl-PL" sz="1200"/>
          </a:p>
        </p:txBody>
      </p:sp>
      <p:sp>
        <p:nvSpPr>
          <p:cNvPr id="3080" name="Text Box 21"/>
          <p:cNvSpPr txBox="1">
            <a:spLocks noChangeArrowheads="1"/>
          </p:cNvSpPr>
          <p:nvPr/>
        </p:nvSpPr>
        <p:spPr bwMode="auto">
          <a:xfrm>
            <a:off x="179388" y="1052513"/>
            <a:ext cx="2952750" cy="274637"/>
          </a:xfrm>
          <a:prstGeom prst="rect">
            <a:avLst/>
          </a:prstGeom>
          <a:noFill/>
          <a:ln w="9525">
            <a:noFill/>
            <a:miter lim="800000"/>
            <a:headEnd/>
            <a:tailEnd/>
          </a:ln>
        </p:spPr>
        <p:txBody>
          <a:bodyPr>
            <a:spAutoFit/>
          </a:bodyPr>
          <a:lstStyle/>
          <a:p>
            <a:pPr>
              <a:spcBef>
                <a:spcPct val="50000"/>
              </a:spcBef>
              <a:buFontTx/>
              <a:buChar char="•"/>
            </a:pPr>
            <a:r>
              <a:rPr lang="es-ES" altLang="pl-PL" sz="1200"/>
              <a:t>Població any 2010: 1083</a:t>
            </a:r>
          </a:p>
        </p:txBody>
      </p:sp>
      <p:sp>
        <p:nvSpPr>
          <p:cNvPr id="3081" name="Text Box 23"/>
          <p:cNvSpPr txBox="1">
            <a:spLocks noChangeArrowheads="1"/>
          </p:cNvSpPr>
          <p:nvPr/>
        </p:nvSpPr>
        <p:spPr bwMode="auto">
          <a:xfrm>
            <a:off x="179388" y="2722563"/>
            <a:ext cx="4105275" cy="274637"/>
          </a:xfrm>
          <a:prstGeom prst="rect">
            <a:avLst/>
          </a:prstGeom>
          <a:noFill/>
          <a:ln w="9525">
            <a:noFill/>
            <a:miter lim="800000"/>
            <a:headEnd/>
            <a:tailEnd/>
          </a:ln>
        </p:spPr>
        <p:txBody>
          <a:bodyPr>
            <a:spAutoFit/>
          </a:bodyPr>
          <a:lstStyle/>
          <a:p>
            <a:pPr>
              <a:spcBef>
                <a:spcPct val="50000"/>
              </a:spcBef>
              <a:buFontTx/>
              <a:buChar char="•"/>
            </a:pPr>
            <a:r>
              <a:rPr lang="es-ES" altLang="pl-PL" sz="1200"/>
              <a:t>Increment progressiu gent jove. </a:t>
            </a:r>
          </a:p>
        </p:txBody>
      </p:sp>
      <p:sp>
        <p:nvSpPr>
          <p:cNvPr id="3082" name="Text Box 24"/>
          <p:cNvSpPr txBox="1">
            <a:spLocks noChangeArrowheads="1"/>
          </p:cNvSpPr>
          <p:nvPr/>
        </p:nvSpPr>
        <p:spPr bwMode="auto">
          <a:xfrm>
            <a:off x="7667625" y="115888"/>
            <a:ext cx="1476375" cy="366712"/>
          </a:xfrm>
          <a:prstGeom prst="rect">
            <a:avLst/>
          </a:prstGeom>
          <a:noFill/>
          <a:ln w="9525">
            <a:noFill/>
            <a:miter lim="800000"/>
            <a:headEnd/>
            <a:tailEnd/>
          </a:ln>
        </p:spPr>
        <p:txBody>
          <a:bodyPr>
            <a:spAutoFit/>
          </a:bodyPr>
          <a:lstStyle/>
          <a:p>
            <a:pPr>
              <a:spcBef>
                <a:spcPct val="50000"/>
              </a:spcBef>
            </a:pPr>
            <a:r>
              <a:rPr lang="es-ES" altLang="pl-PL" sz="1800"/>
              <a:t>Dades</a:t>
            </a:r>
          </a:p>
        </p:txBody>
      </p:sp>
      <p:pic>
        <p:nvPicPr>
          <p:cNvPr id="3083" name="Picture 13"/>
          <p:cNvPicPr>
            <a:picLocks noChangeAspect="1" noChangeArrowheads="1"/>
          </p:cNvPicPr>
          <p:nvPr/>
        </p:nvPicPr>
        <p:blipFill>
          <a:blip r:embed="rId2" cstate="print"/>
          <a:srcRect/>
          <a:stretch>
            <a:fillRect/>
          </a:stretch>
        </p:blipFill>
        <p:spPr bwMode="auto">
          <a:xfrm>
            <a:off x="4211638" y="1341438"/>
            <a:ext cx="4284662" cy="2711450"/>
          </a:xfrm>
          <a:prstGeom prst="rect">
            <a:avLst/>
          </a:prstGeom>
          <a:noFill/>
          <a:ln w="9525">
            <a:noFill/>
            <a:miter lim="800000"/>
            <a:headEnd/>
            <a:tailEnd/>
          </a:ln>
        </p:spPr>
      </p:pic>
      <p:sp>
        <p:nvSpPr>
          <p:cNvPr id="3084" name="Text Box 14"/>
          <p:cNvSpPr txBox="1">
            <a:spLocks noChangeArrowheads="1"/>
          </p:cNvSpPr>
          <p:nvPr/>
        </p:nvSpPr>
        <p:spPr bwMode="auto">
          <a:xfrm>
            <a:off x="5868988" y="4076700"/>
            <a:ext cx="3095625" cy="214313"/>
          </a:xfrm>
          <a:prstGeom prst="rect">
            <a:avLst/>
          </a:prstGeom>
          <a:noFill/>
          <a:ln w="9525">
            <a:noFill/>
            <a:miter lim="800000"/>
            <a:headEnd/>
            <a:tailEnd/>
          </a:ln>
        </p:spPr>
        <p:txBody>
          <a:bodyPr>
            <a:spAutoFit/>
          </a:bodyPr>
          <a:lstStyle/>
          <a:p>
            <a:pPr>
              <a:spcBef>
                <a:spcPct val="50000"/>
              </a:spcBef>
            </a:pPr>
            <a:r>
              <a:rPr lang="ca-ES" altLang="pl-PL"/>
              <a:t>Font: Observatori de dades del Consell Comarcal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ÀMBIT SOCIAL</a:t>
            </a:r>
          </a:p>
        </p:txBody>
      </p:sp>
      <p:sp>
        <p:nvSpPr>
          <p:cNvPr id="21507" name="Text Box 12"/>
          <p:cNvSpPr txBox="1">
            <a:spLocks noChangeArrowheads="1"/>
          </p:cNvSpPr>
          <p:nvPr/>
        </p:nvSpPr>
        <p:spPr bwMode="auto">
          <a:xfrm>
            <a:off x="7667625" y="109538"/>
            <a:ext cx="1476375" cy="366712"/>
          </a:xfrm>
          <a:prstGeom prst="rect">
            <a:avLst/>
          </a:prstGeom>
          <a:noFill/>
          <a:ln w="9525">
            <a:noFill/>
            <a:miter lim="800000"/>
            <a:headEnd/>
            <a:tailEnd/>
          </a:ln>
        </p:spPr>
        <p:txBody>
          <a:bodyPr>
            <a:spAutoFit/>
          </a:bodyPr>
          <a:lstStyle/>
          <a:p>
            <a:pPr>
              <a:spcBef>
                <a:spcPct val="50000"/>
              </a:spcBef>
            </a:pPr>
            <a:r>
              <a:rPr lang="es-ES" altLang="pl-PL" sz="1800"/>
              <a:t>Dades</a:t>
            </a:r>
          </a:p>
        </p:txBody>
      </p:sp>
      <p:sp>
        <p:nvSpPr>
          <p:cNvPr id="21508" name="3 CuadroTexto"/>
          <p:cNvSpPr txBox="1">
            <a:spLocks noChangeArrowheads="1"/>
          </p:cNvSpPr>
          <p:nvPr/>
        </p:nvSpPr>
        <p:spPr bwMode="auto">
          <a:xfrm>
            <a:off x="179388" y="836613"/>
            <a:ext cx="1584325" cy="461962"/>
          </a:xfrm>
          <a:prstGeom prst="rect">
            <a:avLst/>
          </a:prstGeom>
          <a:noFill/>
          <a:ln w="9525">
            <a:noFill/>
            <a:miter lim="800000"/>
            <a:headEnd/>
            <a:tailEnd/>
          </a:ln>
        </p:spPr>
        <p:txBody>
          <a:bodyPr>
            <a:spAutoFit/>
          </a:bodyPr>
          <a:lstStyle/>
          <a:p>
            <a:r>
              <a:rPr lang="ca-ES" altLang="pl-PL" sz="1200"/>
              <a:t>Crisi econòmica</a:t>
            </a:r>
            <a:endParaRPr lang="es-ES" altLang="pl-PL" sz="1200"/>
          </a:p>
          <a:p>
            <a:endParaRPr lang="es-ES" altLang="pl-PL" sz="1200"/>
          </a:p>
        </p:txBody>
      </p:sp>
      <p:sp>
        <p:nvSpPr>
          <p:cNvPr id="5" name="4 Flecha derecha"/>
          <p:cNvSpPr>
            <a:spLocks noChangeArrowheads="1"/>
          </p:cNvSpPr>
          <p:nvPr/>
        </p:nvSpPr>
        <p:spPr bwMode="auto">
          <a:xfrm>
            <a:off x="1547813" y="908050"/>
            <a:ext cx="1079500" cy="144463"/>
          </a:xfrm>
          <a:prstGeom prst="rightArrow">
            <a:avLst>
              <a:gd name="adj1" fmla="val 50000"/>
              <a:gd name="adj2" fmla="val 49817"/>
            </a:avLst>
          </a:prstGeom>
          <a:solidFill>
            <a:srgbClr val="808000"/>
          </a:solidFill>
          <a:ln w="25400" algn="ctr">
            <a:solidFill>
              <a:srgbClr val="89A4A7"/>
            </a:solidFill>
            <a:miter lim="800000"/>
            <a:headEnd/>
            <a:tailEnd/>
          </a:ln>
        </p:spPr>
        <p:txBody>
          <a:bodyPr anchor="ctr"/>
          <a:lstStyle/>
          <a:p>
            <a:pPr algn="ctr">
              <a:defRPr/>
            </a:pPr>
            <a:endParaRPr lang="es-ES" sz="1800">
              <a:solidFill>
                <a:schemeClr val="lt1"/>
              </a:solidFill>
              <a:latin typeface="+mn-lt"/>
            </a:endParaRPr>
          </a:p>
        </p:txBody>
      </p:sp>
      <p:sp>
        <p:nvSpPr>
          <p:cNvPr id="21510" name="5 CuadroTexto"/>
          <p:cNvSpPr txBox="1">
            <a:spLocks noChangeArrowheads="1"/>
          </p:cNvSpPr>
          <p:nvPr/>
        </p:nvSpPr>
        <p:spPr bwMode="auto">
          <a:xfrm>
            <a:off x="2916238" y="765175"/>
            <a:ext cx="5543550" cy="461963"/>
          </a:xfrm>
          <a:prstGeom prst="rect">
            <a:avLst/>
          </a:prstGeom>
          <a:noFill/>
          <a:ln w="9525">
            <a:noFill/>
            <a:miter lim="800000"/>
            <a:headEnd/>
            <a:tailEnd/>
          </a:ln>
        </p:spPr>
        <p:txBody>
          <a:bodyPr>
            <a:spAutoFit/>
          </a:bodyPr>
          <a:lstStyle/>
          <a:p>
            <a:r>
              <a:rPr lang="ca-ES" altLang="pl-PL" sz="1200"/>
              <a:t>Increment dels casos de persones ateses pels serveis socials municipals i existència de casos cronificats.</a:t>
            </a:r>
            <a:endParaRPr lang="es-ES" altLang="pl-PL" sz="1200"/>
          </a:p>
        </p:txBody>
      </p:sp>
      <p:sp>
        <p:nvSpPr>
          <p:cNvPr id="21511" name="6 CuadroTexto"/>
          <p:cNvSpPr txBox="1">
            <a:spLocks noChangeArrowheads="1"/>
          </p:cNvSpPr>
          <p:nvPr/>
        </p:nvSpPr>
        <p:spPr bwMode="auto">
          <a:xfrm>
            <a:off x="179388" y="1412875"/>
            <a:ext cx="3168650" cy="276225"/>
          </a:xfrm>
          <a:prstGeom prst="rect">
            <a:avLst/>
          </a:prstGeom>
          <a:noFill/>
          <a:ln w="9525">
            <a:noFill/>
            <a:miter lim="800000"/>
            <a:headEnd/>
            <a:tailEnd/>
          </a:ln>
        </p:spPr>
        <p:txBody>
          <a:bodyPr>
            <a:spAutoFit/>
          </a:bodyPr>
          <a:lstStyle/>
          <a:p>
            <a:r>
              <a:rPr lang="ca-ES" altLang="pl-PL" sz="1200"/>
              <a:t>Principals problemàtiques</a:t>
            </a:r>
            <a:endParaRPr lang="es-ES" altLang="pl-PL" sz="1200"/>
          </a:p>
        </p:txBody>
      </p:sp>
      <p:sp>
        <p:nvSpPr>
          <p:cNvPr id="21512" name="7 CuadroTexto"/>
          <p:cNvSpPr txBox="1">
            <a:spLocks noChangeArrowheads="1"/>
          </p:cNvSpPr>
          <p:nvPr/>
        </p:nvSpPr>
        <p:spPr bwMode="auto">
          <a:xfrm>
            <a:off x="2916238" y="1341438"/>
            <a:ext cx="5903912" cy="1187450"/>
          </a:xfrm>
          <a:prstGeom prst="rect">
            <a:avLst/>
          </a:prstGeom>
          <a:noFill/>
          <a:ln w="9525">
            <a:noFill/>
            <a:miter lim="800000"/>
            <a:headEnd/>
            <a:tailEnd/>
          </a:ln>
        </p:spPr>
        <p:txBody>
          <a:bodyPr>
            <a:spAutoFit/>
          </a:bodyPr>
          <a:lstStyle/>
          <a:p>
            <a:r>
              <a:rPr lang="es-ES" altLang="pl-PL" sz="1200"/>
              <a:t>- Sector de gent gran sola i </a:t>
            </a:r>
            <a:r>
              <a:rPr lang="ca-ES" altLang="pl-PL" sz="1200"/>
              <a:t>sol·licita serveis a domicili per la cura personal i la neteja</a:t>
            </a:r>
            <a:endParaRPr lang="es-ES" altLang="pl-PL" sz="1200"/>
          </a:p>
          <a:p>
            <a:r>
              <a:rPr lang="es-ES" altLang="pl-PL" sz="1200"/>
              <a:t>- Famílies amb dificultats econòmiques: </a:t>
            </a:r>
            <a:r>
              <a:rPr lang="ca-ES" altLang="pl-PL" sz="1200"/>
              <a:t>gent a l’atur cronifficat, o que reben subsidis o PIRMI. Comença a haver casos de persones que han exhaurit tots els ajuts. Algunes d’aquestes famílies també van a buscar aliments (tot i que hi ha gent que fluctua, hi ha casos enquistats). </a:t>
            </a:r>
            <a:endParaRPr lang="es-ES" altLang="pl-PL" sz="1200"/>
          </a:p>
          <a:p>
            <a:endParaRPr lang="es-ES" altLang="pl-PL" sz="1200"/>
          </a:p>
        </p:txBody>
      </p:sp>
      <p:sp>
        <p:nvSpPr>
          <p:cNvPr id="2" name="4 Flecha derecha"/>
          <p:cNvSpPr>
            <a:spLocks noChangeArrowheads="1"/>
          </p:cNvSpPr>
          <p:nvPr/>
        </p:nvSpPr>
        <p:spPr bwMode="auto">
          <a:xfrm>
            <a:off x="2195513" y="1485900"/>
            <a:ext cx="574675" cy="142875"/>
          </a:xfrm>
          <a:prstGeom prst="rightArrow">
            <a:avLst>
              <a:gd name="adj1" fmla="val 50000"/>
              <a:gd name="adj2" fmla="val 26815"/>
            </a:avLst>
          </a:prstGeom>
          <a:solidFill>
            <a:srgbClr val="808000"/>
          </a:solidFill>
          <a:ln w="25400" algn="ctr">
            <a:solidFill>
              <a:srgbClr val="89A4A7"/>
            </a:solidFill>
            <a:miter lim="800000"/>
            <a:headEnd/>
            <a:tailEnd/>
          </a:ln>
        </p:spPr>
        <p:txBody>
          <a:bodyPr anchor="ctr"/>
          <a:lstStyle/>
          <a:p>
            <a:pPr algn="ctr">
              <a:defRPr/>
            </a:pPr>
            <a:endParaRPr lang="es-ES" sz="1800">
              <a:solidFill>
                <a:schemeClr val="lt1"/>
              </a:solidFill>
              <a:latin typeface="+mn-lt"/>
            </a:endParaRPr>
          </a:p>
        </p:txBody>
      </p:sp>
      <p:sp>
        <p:nvSpPr>
          <p:cNvPr id="21514" name="5 CuadroTexto"/>
          <p:cNvSpPr txBox="1">
            <a:spLocks noChangeArrowheads="1"/>
          </p:cNvSpPr>
          <p:nvPr/>
        </p:nvSpPr>
        <p:spPr bwMode="auto">
          <a:xfrm>
            <a:off x="250825" y="2205038"/>
            <a:ext cx="3167063" cy="368300"/>
          </a:xfrm>
          <a:prstGeom prst="rect">
            <a:avLst/>
          </a:prstGeom>
          <a:noFill/>
          <a:ln w="9525">
            <a:noFill/>
            <a:miter lim="800000"/>
            <a:headEnd/>
            <a:tailEnd/>
          </a:ln>
        </p:spPr>
        <p:txBody>
          <a:bodyPr>
            <a:spAutoFit/>
          </a:bodyPr>
          <a:lstStyle/>
          <a:p>
            <a:r>
              <a:rPr lang="es-ES" altLang="pl-PL" sz="1800">
                <a:solidFill>
                  <a:srgbClr val="808000"/>
                </a:solidFill>
              </a:rPr>
              <a:t>Recursos</a:t>
            </a:r>
          </a:p>
        </p:txBody>
      </p:sp>
      <p:sp>
        <p:nvSpPr>
          <p:cNvPr id="21515" name="Text Box 13"/>
          <p:cNvSpPr txBox="1">
            <a:spLocks noChangeArrowheads="1"/>
          </p:cNvSpPr>
          <p:nvPr/>
        </p:nvSpPr>
        <p:spPr bwMode="auto">
          <a:xfrm>
            <a:off x="611188" y="3500438"/>
            <a:ext cx="5616575" cy="1647825"/>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es-ES" altLang="pl-PL" sz="1200"/>
              <a:t>Serveis socials d’atenció social.</a:t>
            </a:r>
          </a:p>
          <a:p>
            <a:pPr>
              <a:spcBef>
                <a:spcPct val="50000"/>
              </a:spcBef>
              <a:buFont typeface="Wingdings" pitchFamily="2" charset="2"/>
              <a:buChar char="Ø"/>
            </a:pPr>
            <a:r>
              <a:rPr lang="es-ES" altLang="pl-PL" sz="1200"/>
              <a:t>Circuit d’acollida.</a:t>
            </a:r>
          </a:p>
          <a:p>
            <a:pPr>
              <a:spcBef>
                <a:spcPct val="50000"/>
              </a:spcBef>
              <a:buFont typeface="Wingdings" pitchFamily="2" charset="2"/>
              <a:buChar char="Ø"/>
            </a:pPr>
            <a:r>
              <a:rPr lang="es-ES" altLang="pl-PL" sz="1200"/>
              <a:t>CRAD (Centre de Recursos i Atenció a la Dona)</a:t>
            </a:r>
          </a:p>
          <a:p>
            <a:pPr>
              <a:spcBef>
                <a:spcPct val="50000"/>
              </a:spcBef>
              <a:buFont typeface="Wingdings" pitchFamily="2" charset="2"/>
              <a:buChar char="Ø"/>
            </a:pPr>
            <a:r>
              <a:rPr lang="es-ES" altLang="pl-PL" sz="1200"/>
              <a:t>Centre Mèdic Local</a:t>
            </a:r>
          </a:p>
          <a:p>
            <a:pPr>
              <a:spcBef>
                <a:spcPct val="50000"/>
              </a:spcBef>
              <a:buFont typeface="Wingdings" pitchFamily="2" charset="2"/>
              <a:buChar char="Ø"/>
            </a:pPr>
            <a:r>
              <a:rPr lang="es-ES" altLang="pl-PL" sz="1200"/>
              <a:t>Pla de prevenció de drogodependències C-17.</a:t>
            </a:r>
          </a:p>
          <a:p>
            <a:pPr>
              <a:spcBef>
                <a:spcPct val="50000"/>
              </a:spcBef>
              <a:buFont typeface="Wingdings" pitchFamily="2" charset="2"/>
              <a:buChar char="Ø"/>
            </a:pPr>
            <a:r>
              <a:rPr lang="es-ES" altLang="pl-PL" sz="1200"/>
              <a:t>Bus nocturn C-17. </a:t>
            </a:r>
          </a:p>
        </p:txBody>
      </p:sp>
      <p:sp>
        <p:nvSpPr>
          <p:cNvPr id="21516" name="Text Box 14"/>
          <p:cNvSpPr txBox="1">
            <a:spLocks noChangeArrowheads="1"/>
          </p:cNvSpPr>
          <p:nvPr/>
        </p:nvSpPr>
        <p:spPr bwMode="auto">
          <a:xfrm>
            <a:off x="4859338" y="3509963"/>
            <a:ext cx="3241675" cy="2471737"/>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es-ES" altLang="pl-PL" sz="1200"/>
              <a:t>Camp de futbol</a:t>
            </a:r>
          </a:p>
          <a:p>
            <a:pPr>
              <a:spcBef>
                <a:spcPct val="50000"/>
              </a:spcBef>
              <a:buFont typeface="Wingdings" pitchFamily="2" charset="2"/>
              <a:buChar char="Ø"/>
            </a:pPr>
            <a:r>
              <a:rPr lang="es-ES" altLang="pl-PL" sz="1200"/>
              <a:t>Pista poliesportiva</a:t>
            </a:r>
          </a:p>
          <a:p>
            <a:pPr>
              <a:spcBef>
                <a:spcPct val="50000"/>
              </a:spcBef>
              <a:buFont typeface="Wingdings" pitchFamily="2" charset="2"/>
              <a:buChar char="Ø"/>
            </a:pPr>
            <a:r>
              <a:rPr lang="es-ES" altLang="pl-PL" sz="1200"/>
              <a:t>Piscines municipals i camp de tir a l’arc</a:t>
            </a:r>
          </a:p>
          <a:p>
            <a:pPr>
              <a:spcBef>
                <a:spcPct val="50000"/>
              </a:spcBef>
              <a:buFont typeface="Wingdings" pitchFamily="2" charset="2"/>
              <a:buChar char="Ø"/>
            </a:pPr>
            <a:r>
              <a:rPr lang="es-ES" altLang="pl-PL" sz="1200"/>
              <a:t>Centre Cívic </a:t>
            </a:r>
          </a:p>
          <a:p>
            <a:pPr>
              <a:spcBef>
                <a:spcPct val="50000"/>
              </a:spcBef>
              <a:buFont typeface="Wingdings" pitchFamily="2" charset="2"/>
              <a:buChar char="Ø"/>
            </a:pPr>
            <a:r>
              <a:rPr lang="es-ES" altLang="pl-PL" sz="1200"/>
              <a:t>Sala polivalent del Nou Casino</a:t>
            </a:r>
          </a:p>
          <a:p>
            <a:pPr>
              <a:spcBef>
                <a:spcPct val="50000"/>
              </a:spcBef>
              <a:buFont typeface="Wingdings" pitchFamily="2" charset="2"/>
              <a:buChar char="Ø"/>
            </a:pPr>
            <a:r>
              <a:rPr lang="es-ES" altLang="pl-PL" sz="1200"/>
              <a:t>Nou Casino</a:t>
            </a:r>
          </a:p>
          <a:p>
            <a:pPr>
              <a:spcBef>
                <a:spcPct val="50000"/>
              </a:spcBef>
              <a:buFont typeface="Wingdings" pitchFamily="2" charset="2"/>
              <a:buChar char="Ø"/>
            </a:pPr>
            <a:r>
              <a:rPr lang="es-ES" altLang="pl-PL" sz="1200"/>
              <a:t>Bibliobus</a:t>
            </a:r>
          </a:p>
          <a:p>
            <a:pPr>
              <a:spcBef>
                <a:spcPct val="50000"/>
              </a:spcBef>
              <a:buFont typeface="Wingdings" pitchFamily="2" charset="2"/>
              <a:buChar char="Ø"/>
            </a:pPr>
            <a:r>
              <a:rPr lang="es-ES" altLang="pl-PL" sz="1200"/>
              <a:t>Casal d’estiu</a:t>
            </a:r>
          </a:p>
          <a:p>
            <a:pPr>
              <a:spcBef>
                <a:spcPct val="50000"/>
              </a:spcBef>
              <a:buFont typeface="Wingdings" pitchFamily="2" charset="2"/>
              <a:buChar char="Ø"/>
            </a:pPr>
            <a:r>
              <a:rPr lang="es-ES" altLang="pl-PL" sz="1200"/>
              <a:t>Les entitats</a:t>
            </a:r>
          </a:p>
        </p:txBody>
      </p:sp>
      <p:sp>
        <p:nvSpPr>
          <p:cNvPr id="21517" name="Text Box 15"/>
          <p:cNvSpPr txBox="1">
            <a:spLocks noChangeArrowheads="1"/>
          </p:cNvSpPr>
          <p:nvPr/>
        </p:nvSpPr>
        <p:spPr bwMode="auto">
          <a:xfrm>
            <a:off x="755650" y="3141663"/>
            <a:ext cx="2592388" cy="274637"/>
          </a:xfrm>
          <a:prstGeom prst="rect">
            <a:avLst/>
          </a:prstGeom>
          <a:noFill/>
          <a:ln w="9525">
            <a:noFill/>
            <a:miter lim="800000"/>
            <a:headEnd/>
            <a:tailEnd/>
          </a:ln>
        </p:spPr>
        <p:txBody>
          <a:bodyPr>
            <a:spAutoFit/>
          </a:bodyPr>
          <a:lstStyle/>
          <a:p>
            <a:pPr>
              <a:spcBef>
                <a:spcPct val="50000"/>
              </a:spcBef>
            </a:pPr>
            <a:r>
              <a:rPr lang="es-ES" altLang="pl-PL" sz="1200">
                <a:solidFill>
                  <a:srgbClr val="808000"/>
                </a:solidFill>
              </a:rPr>
              <a:t>Àmbit social i de salut</a:t>
            </a:r>
          </a:p>
        </p:txBody>
      </p:sp>
      <p:sp>
        <p:nvSpPr>
          <p:cNvPr id="21518" name="Text Box 16"/>
          <p:cNvSpPr txBox="1">
            <a:spLocks noChangeArrowheads="1"/>
          </p:cNvSpPr>
          <p:nvPr/>
        </p:nvSpPr>
        <p:spPr bwMode="auto">
          <a:xfrm>
            <a:off x="4932363" y="3141663"/>
            <a:ext cx="2592387" cy="274637"/>
          </a:xfrm>
          <a:prstGeom prst="rect">
            <a:avLst/>
          </a:prstGeom>
          <a:noFill/>
          <a:ln w="9525">
            <a:noFill/>
            <a:miter lim="800000"/>
            <a:headEnd/>
            <a:tailEnd/>
          </a:ln>
        </p:spPr>
        <p:txBody>
          <a:bodyPr>
            <a:spAutoFit/>
          </a:bodyPr>
          <a:lstStyle/>
          <a:p>
            <a:pPr>
              <a:spcBef>
                <a:spcPct val="50000"/>
              </a:spcBef>
            </a:pPr>
            <a:r>
              <a:rPr lang="es-ES" altLang="pl-PL" sz="1200">
                <a:solidFill>
                  <a:srgbClr val="808000"/>
                </a:solidFill>
              </a:rPr>
              <a:t>Àmbit de cultura, lleure i esport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ÀMBIT SOCIAL</a:t>
            </a:r>
          </a:p>
        </p:txBody>
      </p:sp>
      <p:sp>
        <p:nvSpPr>
          <p:cNvPr id="22531" name="Text Box 24"/>
          <p:cNvSpPr txBox="1">
            <a:spLocks noChangeArrowheads="1"/>
          </p:cNvSpPr>
          <p:nvPr/>
        </p:nvSpPr>
        <p:spPr bwMode="auto">
          <a:xfrm>
            <a:off x="7092950" y="109538"/>
            <a:ext cx="2051050" cy="366712"/>
          </a:xfrm>
          <a:prstGeom prst="rect">
            <a:avLst/>
          </a:prstGeom>
          <a:noFill/>
          <a:ln w="9525">
            <a:noFill/>
            <a:miter lim="800000"/>
            <a:headEnd/>
            <a:tailEnd/>
          </a:ln>
        </p:spPr>
        <p:txBody>
          <a:bodyPr>
            <a:spAutoFit/>
          </a:bodyPr>
          <a:lstStyle/>
          <a:p>
            <a:pPr>
              <a:spcBef>
                <a:spcPct val="50000"/>
              </a:spcBef>
            </a:pPr>
            <a:r>
              <a:rPr lang="es-ES" altLang="pl-PL" sz="1800"/>
              <a:t>Elements clau</a:t>
            </a:r>
          </a:p>
        </p:txBody>
      </p:sp>
      <p:graphicFrame>
        <p:nvGraphicFramePr>
          <p:cNvPr id="22619" name="Group 91"/>
          <p:cNvGraphicFramePr>
            <a:graphicFrameLocks noGrp="1"/>
          </p:cNvGraphicFramePr>
          <p:nvPr/>
        </p:nvGraphicFramePr>
        <p:xfrm>
          <a:off x="0" y="549275"/>
          <a:ext cx="9144000" cy="6756400"/>
        </p:xfrm>
        <a:graphic>
          <a:graphicData uri="http://schemas.openxmlformats.org/drawingml/2006/table">
            <a:tbl>
              <a:tblPr/>
              <a:tblGrid>
                <a:gridCol w="4573588"/>
                <a:gridCol w="4570412"/>
              </a:tblGrid>
              <a:tr h="4476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a-ES" altLang="pl-PL" sz="1200" b="0" i="0" u="none" strike="noStrike" cap="none" normalizeH="0" baseline="0" smtClean="0">
                          <a:ln>
                            <a:noFill/>
                          </a:ln>
                          <a:solidFill>
                            <a:srgbClr val="00B050"/>
                          </a:solidFill>
                          <a:effectLst/>
                          <a:latin typeface="Arial" charset="0"/>
                          <a:ea typeface="Calibri" pitchFamily="34" charset="0"/>
                          <a:cs typeface="Times New Roman" pitchFamily="48" charset="0"/>
                          <a:sym typeface="Wingdings" pitchFamily="2" charset="2"/>
                        </a:rPr>
                        <a:t></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a-ES" altLang="pl-PL" sz="2000" b="0" i="0" u="none" strike="noStrike" cap="none" normalizeH="0" baseline="0" smtClean="0">
                          <a:ln>
                            <a:noFill/>
                          </a:ln>
                          <a:solidFill>
                            <a:srgbClr val="FF0000"/>
                          </a:solidFill>
                          <a:effectLst/>
                          <a:latin typeface="Arial Narrow" pitchFamily="34" charset="0"/>
                          <a:ea typeface="Calibri" pitchFamily="34" charset="0"/>
                          <a:cs typeface="Times New Roman" pitchFamily="48" charset="0"/>
                          <a:sym typeface="Wingdings" pitchFamily="2" charset="2"/>
                        </a:rPr>
                        <a:t></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DBDB"/>
                    </a:solidFill>
                  </a:tcPr>
                </a:tc>
              </a:tr>
              <a:tr h="447675">
                <a:tc gridSpan="2">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a-ES" altLang="pl-PL" sz="1200" b="1" i="0" u="none" strike="noStrike" cap="none" normalizeH="0" baseline="0" smtClean="0">
                          <a:ln>
                            <a:noFill/>
                          </a:ln>
                          <a:solidFill>
                            <a:schemeClr val="tx1"/>
                          </a:solidFill>
                          <a:effectLst/>
                          <a:latin typeface="Arial" charset="0"/>
                          <a:ea typeface="Calibri" pitchFamily="34" charset="0"/>
                          <a:cs typeface="Times New Roman" pitchFamily="48" charset="0"/>
                        </a:rPr>
                        <a:t>À</a:t>
                      </a:r>
                      <a:r>
                        <a:rPr kumimoji="0" lang="ca-ES" altLang="pl-PL" sz="1200" b="1" i="0" u="none" strike="noStrike" cap="none" normalizeH="0" baseline="0" smtClean="0">
                          <a:ln>
                            <a:noFill/>
                          </a:ln>
                          <a:solidFill>
                            <a:schemeClr val="tx1"/>
                          </a:solidFill>
                          <a:effectLst/>
                          <a:latin typeface="Arial Narrow" pitchFamily="34" charset="0"/>
                          <a:ea typeface="Calibri" pitchFamily="34" charset="0"/>
                          <a:cs typeface="Times New Roman" pitchFamily="48" charset="0"/>
                        </a:rPr>
                        <a:t>mbit social i de salut</a:t>
                      </a:r>
                      <a:endParaRPr kumimoji="0" lang="ca-ES" altLang="pl-PL" sz="1200" b="1" i="0" u="none" strike="noStrike" cap="none" normalizeH="0" baseline="0" smtClean="0">
                        <a:ln>
                          <a:noFill/>
                        </a:ln>
                        <a:solidFill>
                          <a:schemeClr val="tx1"/>
                        </a:solidFill>
                        <a:effectLst/>
                        <a:latin typeface="Arial" charset="0"/>
                        <a:ea typeface="Calibri" pitchFamily="34" charset="0"/>
                        <a:cs typeface="Times New Roman" pitchFamily="4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pl-PL"/>
                    </a:p>
                  </a:txBody>
                  <a:tcPr/>
                </a:tc>
              </a:tr>
              <a:tr h="5861050">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rPr>
                        <a:t>Bona tasca dels serveis socials. Disposem de m</a:t>
                      </a:r>
                      <a:r>
                        <a:rPr kumimoji="0" lang="ca-ES" altLang="pl-PL" sz="1200" b="0" i="0" u="none" strike="noStrike" cap="none" normalizeH="0" baseline="0" smtClean="0">
                          <a:ln>
                            <a:noFill/>
                          </a:ln>
                          <a:solidFill>
                            <a:schemeClr val="tx1"/>
                          </a:solidFill>
                          <a:effectLst/>
                          <a:latin typeface="Arial" charset="0"/>
                        </a:rPr>
                        <a:t>é</a:t>
                      </a:r>
                      <a:r>
                        <a:rPr kumimoji="0" lang="ca-ES" altLang="pl-PL" sz="1200" b="0" i="0" u="none" strike="noStrike" cap="none" normalizeH="0" baseline="0" smtClean="0">
                          <a:ln>
                            <a:noFill/>
                          </a:ln>
                          <a:solidFill>
                            <a:schemeClr val="tx1"/>
                          </a:solidFill>
                          <a:effectLst/>
                          <a:latin typeface="Arial Narrow" pitchFamily="34" charset="0"/>
                        </a:rPr>
                        <a:t>s serveis socials dels que ens toquen per r</a:t>
                      </a:r>
                      <a:r>
                        <a:rPr kumimoji="0" lang="ca-ES" altLang="pl-PL" sz="1200" b="0" i="0" u="none" strike="noStrike" cap="none" normalizeH="0" baseline="0" smtClean="0">
                          <a:ln>
                            <a:noFill/>
                          </a:ln>
                          <a:solidFill>
                            <a:schemeClr val="tx1"/>
                          </a:solidFill>
                          <a:effectLst/>
                          <a:latin typeface="Arial" charset="0"/>
                        </a:rPr>
                        <a:t>à</a:t>
                      </a:r>
                      <a:r>
                        <a:rPr kumimoji="0" lang="ca-ES" altLang="pl-PL" sz="1200" b="0" i="0" u="none" strike="noStrike" cap="none" normalizeH="0" baseline="0" smtClean="0">
                          <a:ln>
                            <a:noFill/>
                          </a:ln>
                          <a:solidFill>
                            <a:schemeClr val="tx1"/>
                          </a:solidFill>
                          <a:effectLst/>
                          <a:latin typeface="Arial Narrow" pitchFamily="34" charset="0"/>
                        </a:rPr>
                        <a:t>tio.</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ca-ES" altLang="pl-PL" sz="1200" b="0" i="0" u="none" strike="noStrike" cap="none" normalizeH="0" baseline="0" smtClean="0">
                        <a:ln>
                          <a:noFill/>
                        </a:ln>
                        <a:solidFill>
                          <a:schemeClr val="tx1"/>
                        </a:solidFill>
                        <a:effectLst/>
                        <a:latin typeface="Arial Narrow" pitchFamily="34"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rPr>
                        <a:t>El CRAD </a:t>
                      </a:r>
                      <a:r>
                        <a:rPr kumimoji="0" lang="ca-ES" altLang="pl-PL" sz="1200" b="0" i="0" u="none" strike="noStrike" cap="none" normalizeH="0" baseline="0" smtClean="0">
                          <a:ln>
                            <a:noFill/>
                          </a:ln>
                          <a:solidFill>
                            <a:schemeClr val="tx1"/>
                          </a:solidFill>
                          <a:effectLst/>
                          <a:latin typeface="Arial" charset="0"/>
                        </a:rPr>
                        <a:t>é</a:t>
                      </a:r>
                      <a:r>
                        <a:rPr kumimoji="0" lang="ca-ES" altLang="pl-PL" sz="1200" b="0" i="0" u="none" strike="noStrike" cap="none" normalizeH="0" baseline="0" smtClean="0">
                          <a:ln>
                            <a:noFill/>
                          </a:ln>
                          <a:solidFill>
                            <a:schemeClr val="tx1"/>
                          </a:solidFill>
                          <a:effectLst/>
                          <a:latin typeface="Arial Narrow" pitchFamily="34" charset="0"/>
                        </a:rPr>
                        <a:t>s un recurs important d</a:t>
                      </a:r>
                      <a:r>
                        <a:rPr kumimoji="0" lang="ca-ES" altLang="pl-PL" sz="1200" b="0" i="0" u="none" strike="noStrike" cap="none" normalizeH="0" baseline="0" smtClean="0">
                          <a:ln>
                            <a:noFill/>
                          </a:ln>
                          <a:solidFill>
                            <a:schemeClr val="tx1"/>
                          </a:solidFill>
                          <a:effectLst/>
                          <a:latin typeface="Arial" charset="0"/>
                        </a:rPr>
                        <a:t>’</a:t>
                      </a:r>
                      <a:r>
                        <a:rPr kumimoji="0" lang="ca-ES" altLang="pl-PL" sz="1200" b="0" i="0" u="none" strike="noStrike" cap="none" normalizeH="0" baseline="0" smtClean="0">
                          <a:ln>
                            <a:noFill/>
                          </a:ln>
                          <a:solidFill>
                            <a:schemeClr val="tx1"/>
                          </a:solidFill>
                          <a:effectLst/>
                          <a:latin typeface="Arial Narrow" pitchFamily="34" charset="0"/>
                        </a:rPr>
                        <a:t>atenci</a:t>
                      </a:r>
                      <a:r>
                        <a:rPr kumimoji="0" lang="ca-ES" altLang="pl-PL" sz="1200" b="0" i="0" u="none" strike="noStrike" cap="none" normalizeH="0" baseline="0" smtClean="0">
                          <a:ln>
                            <a:noFill/>
                          </a:ln>
                          <a:solidFill>
                            <a:schemeClr val="tx1"/>
                          </a:solidFill>
                          <a:effectLst/>
                          <a:latin typeface="Arial" charset="0"/>
                        </a:rPr>
                        <a:t>ó</a:t>
                      </a:r>
                      <a:r>
                        <a:rPr kumimoji="0" lang="ca-ES" altLang="pl-PL" sz="1200" b="0" i="0" u="none" strike="noStrike" cap="none" normalizeH="0" baseline="0" smtClean="0">
                          <a:ln>
                            <a:noFill/>
                          </a:ln>
                          <a:solidFill>
                            <a:schemeClr val="tx1"/>
                          </a:solidFill>
                          <a:effectLst/>
                          <a:latin typeface="Arial Narrow" pitchFamily="34" charset="0"/>
                        </a:rPr>
                        <a:t> a les dones.</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Times New Roman" pitchFamily="48" charset="0"/>
                        <a:cs typeface="Times New Roman" pitchFamily="4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rPr>
                        <a:t>El centre c</a:t>
                      </a:r>
                      <a:r>
                        <a:rPr kumimoji="0" lang="ca-ES" altLang="pl-PL" sz="1200" b="0" i="0" u="none" strike="noStrike" cap="none" normalizeH="0" baseline="0" smtClean="0">
                          <a:ln>
                            <a:noFill/>
                          </a:ln>
                          <a:solidFill>
                            <a:schemeClr val="tx1"/>
                          </a:solidFill>
                          <a:effectLst/>
                          <a:latin typeface="Arial" charset="0"/>
                        </a:rPr>
                        <a:t>í</a:t>
                      </a:r>
                      <a:r>
                        <a:rPr kumimoji="0" lang="ca-ES" altLang="pl-PL" sz="1200" b="0" i="0" u="none" strike="noStrike" cap="none" normalizeH="0" baseline="0" smtClean="0">
                          <a:ln>
                            <a:noFill/>
                          </a:ln>
                          <a:solidFill>
                            <a:schemeClr val="tx1"/>
                          </a:solidFill>
                          <a:effectLst/>
                          <a:latin typeface="Arial Narrow" pitchFamily="34" charset="0"/>
                        </a:rPr>
                        <a:t>vic t</a:t>
                      </a:r>
                      <a:r>
                        <a:rPr kumimoji="0" lang="ca-ES" altLang="pl-PL" sz="1200" b="0" i="0" u="none" strike="noStrike" cap="none" normalizeH="0" baseline="0" smtClean="0">
                          <a:ln>
                            <a:noFill/>
                          </a:ln>
                          <a:solidFill>
                            <a:schemeClr val="tx1"/>
                          </a:solidFill>
                          <a:effectLst/>
                          <a:latin typeface="Arial" charset="0"/>
                        </a:rPr>
                        <a:t>é</a:t>
                      </a:r>
                      <a:r>
                        <a:rPr kumimoji="0" lang="ca-ES" altLang="pl-PL" sz="1200" b="0" i="0" u="none" strike="noStrike" cap="none" normalizeH="0" baseline="0" smtClean="0">
                          <a:ln>
                            <a:noFill/>
                          </a:ln>
                          <a:solidFill>
                            <a:schemeClr val="tx1"/>
                          </a:solidFill>
                          <a:effectLst/>
                          <a:latin typeface="Arial Narrow" pitchFamily="34" charset="0"/>
                        </a:rPr>
                        <a:t> un paper central de cohesi</a:t>
                      </a:r>
                      <a:r>
                        <a:rPr kumimoji="0" lang="ca-ES" altLang="pl-PL" sz="1200" b="0" i="0" u="none" strike="noStrike" cap="none" normalizeH="0" baseline="0" smtClean="0">
                          <a:ln>
                            <a:noFill/>
                          </a:ln>
                          <a:solidFill>
                            <a:schemeClr val="tx1"/>
                          </a:solidFill>
                          <a:effectLst/>
                          <a:latin typeface="Arial" charset="0"/>
                        </a:rPr>
                        <a:t>ó</a:t>
                      </a:r>
                      <a:r>
                        <a:rPr kumimoji="0" lang="ca-ES" altLang="pl-PL" sz="1200" b="0" i="0" u="none" strike="noStrike" cap="none" normalizeH="0" baseline="0" smtClean="0">
                          <a:ln>
                            <a:noFill/>
                          </a:ln>
                          <a:solidFill>
                            <a:schemeClr val="tx1"/>
                          </a:solidFill>
                          <a:effectLst/>
                          <a:latin typeface="Arial Narrow" pitchFamily="34" charset="0"/>
                        </a:rPr>
                        <a:t> social i d</a:t>
                      </a:r>
                      <a:r>
                        <a:rPr kumimoji="0" lang="ca-ES" altLang="pl-PL" sz="1200" b="0" i="0" u="none" strike="noStrike" cap="none" normalizeH="0" baseline="0" smtClean="0">
                          <a:ln>
                            <a:noFill/>
                          </a:ln>
                          <a:solidFill>
                            <a:schemeClr val="tx1"/>
                          </a:solidFill>
                          <a:effectLst/>
                          <a:latin typeface="Arial" charset="0"/>
                        </a:rPr>
                        <a:t>’</a:t>
                      </a:r>
                      <a:r>
                        <a:rPr kumimoji="0" lang="ca-ES" altLang="pl-PL" sz="1200" b="0" i="0" u="none" strike="noStrike" cap="none" normalizeH="0" baseline="0" smtClean="0">
                          <a:ln>
                            <a:noFill/>
                          </a:ln>
                          <a:solidFill>
                            <a:schemeClr val="tx1"/>
                          </a:solidFill>
                          <a:effectLst/>
                          <a:latin typeface="Arial Narrow" pitchFamily="34" charset="0"/>
                        </a:rPr>
                        <a:t>atenci</a:t>
                      </a:r>
                      <a:r>
                        <a:rPr kumimoji="0" lang="ca-ES" altLang="pl-PL" sz="1200" b="0" i="0" u="none" strike="noStrike" cap="none" normalizeH="0" baseline="0" smtClean="0">
                          <a:ln>
                            <a:noFill/>
                          </a:ln>
                          <a:solidFill>
                            <a:schemeClr val="tx1"/>
                          </a:solidFill>
                          <a:effectLst/>
                          <a:latin typeface="Arial" charset="0"/>
                        </a:rPr>
                        <a:t>ó</a:t>
                      </a:r>
                      <a:r>
                        <a:rPr kumimoji="0" lang="ca-ES" altLang="pl-PL" sz="1200" b="0" i="0" u="none" strike="noStrike" cap="none" normalizeH="0" baseline="0" smtClean="0">
                          <a:ln>
                            <a:noFill/>
                          </a:ln>
                          <a:solidFill>
                            <a:schemeClr val="tx1"/>
                          </a:solidFill>
                          <a:effectLst/>
                          <a:latin typeface="Arial Narrow" pitchFamily="34" charset="0"/>
                        </a:rPr>
                        <a:t> a diferents col</a:t>
                      </a:r>
                      <a:r>
                        <a:rPr kumimoji="0" lang="ca-ES" altLang="pl-PL" sz="1200" b="0" i="0" u="none" strike="noStrike" cap="none" normalizeH="0" baseline="0" smtClean="0">
                          <a:ln>
                            <a:noFill/>
                          </a:ln>
                          <a:solidFill>
                            <a:schemeClr val="tx1"/>
                          </a:solidFill>
                          <a:effectLst/>
                          <a:latin typeface="Arial" charset="0"/>
                        </a:rPr>
                        <a:t>·</a:t>
                      </a:r>
                      <a:r>
                        <a:rPr kumimoji="0" lang="ca-ES" altLang="pl-PL" sz="1200" b="0" i="0" u="none" strike="noStrike" cap="none" normalizeH="0" baseline="0" smtClean="0">
                          <a:ln>
                            <a:noFill/>
                          </a:ln>
                          <a:solidFill>
                            <a:schemeClr val="tx1"/>
                          </a:solidFill>
                          <a:effectLst/>
                          <a:latin typeface="Arial Narrow" pitchFamily="34" charset="0"/>
                        </a:rPr>
                        <a:t>lectius: joves, dones, gent gran, persones immigrades, etc.</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Times New Roman" pitchFamily="48" charset="0"/>
                        <a:cs typeface="Times New Roman" pitchFamily="4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L</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exist</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è</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ncia de serveis i programes espec</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í</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fics en mat</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è</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ria de salut i joves (C-17)</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Times New Roman" pitchFamily="48" charset="0"/>
                        <a:cs typeface="Times New Roman" pitchFamily="4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El treball espec</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í</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fic sobre salut que es realitza als instituts de la Garriga.</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S</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est</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à</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 engegant a nivell municipal un projecte de salut comunit</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à</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ria que es treballar</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à</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 amb el centre m</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è</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dic on es preveu que hi hagi un equip m</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è</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dic estable.</a:t>
                      </a:r>
                      <a:endParaRPr kumimoji="0" lang="es-ES" altLang="pl-PL" sz="1200" b="0" i="0" u="none" strike="noStrike" cap="none" normalizeH="0" baseline="0" smtClean="0">
                        <a:ln>
                          <a:noFill/>
                        </a:ln>
                        <a:solidFill>
                          <a:schemeClr val="tx1"/>
                        </a:solidFill>
                        <a:effectLst/>
                        <a:latin typeface="Times New Roman" pitchFamily="48" charset="0"/>
                        <a:cs typeface="Times New Roman" pitchFamily="4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rPr>
                        <a:t>Amb la crisi hi ha un increment de persones ateses pels serveis social i casos cronificats. Cal buscar maneres per trencar cercles.</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Times New Roman" pitchFamily="48"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rPr>
                        <a:t>Dificultats al nucli antic: concentraci</a:t>
                      </a:r>
                      <a:r>
                        <a:rPr kumimoji="0" lang="ca-ES" altLang="pl-PL" sz="1200" b="0" i="0" u="none" strike="noStrike" cap="none" normalizeH="0" baseline="0" smtClean="0">
                          <a:ln>
                            <a:noFill/>
                          </a:ln>
                          <a:solidFill>
                            <a:schemeClr val="tx1"/>
                          </a:solidFill>
                          <a:effectLst/>
                          <a:latin typeface="Arial" charset="0"/>
                        </a:rPr>
                        <a:t>ó</a:t>
                      </a:r>
                      <a:r>
                        <a:rPr kumimoji="0" lang="ca-ES" altLang="pl-PL" sz="1200" b="0" i="0" u="none" strike="noStrike" cap="none" normalizeH="0" baseline="0" smtClean="0">
                          <a:ln>
                            <a:noFill/>
                          </a:ln>
                          <a:solidFill>
                            <a:schemeClr val="tx1"/>
                          </a:solidFill>
                          <a:effectLst/>
                          <a:latin typeface="Arial Narrow" pitchFamily="34" charset="0"/>
                        </a:rPr>
                        <a:t> de la poblaci</a:t>
                      </a:r>
                      <a:r>
                        <a:rPr kumimoji="0" lang="ca-ES" altLang="pl-PL" sz="1200" b="0" i="0" u="none" strike="noStrike" cap="none" normalizeH="0" baseline="0" smtClean="0">
                          <a:ln>
                            <a:noFill/>
                          </a:ln>
                          <a:solidFill>
                            <a:schemeClr val="tx1"/>
                          </a:solidFill>
                          <a:effectLst/>
                          <a:latin typeface="Arial" charset="0"/>
                        </a:rPr>
                        <a:t>ó</a:t>
                      </a:r>
                      <a:r>
                        <a:rPr kumimoji="0" lang="ca-ES" altLang="pl-PL" sz="1200" b="0" i="0" u="none" strike="noStrike" cap="none" normalizeH="0" baseline="0" smtClean="0">
                          <a:ln>
                            <a:noFill/>
                          </a:ln>
                          <a:solidFill>
                            <a:schemeClr val="tx1"/>
                          </a:solidFill>
                          <a:effectLst/>
                          <a:latin typeface="Arial Narrow" pitchFamily="34" charset="0"/>
                        </a:rPr>
                        <a:t> amb problemes d'inserci</a:t>
                      </a:r>
                      <a:r>
                        <a:rPr kumimoji="0" lang="ca-ES" altLang="pl-PL" sz="1200" b="0" i="0" u="none" strike="noStrike" cap="none" normalizeH="0" baseline="0" smtClean="0">
                          <a:ln>
                            <a:noFill/>
                          </a:ln>
                          <a:solidFill>
                            <a:schemeClr val="tx1"/>
                          </a:solidFill>
                          <a:effectLst/>
                          <a:latin typeface="Arial" charset="0"/>
                        </a:rPr>
                        <a:t>ó</a:t>
                      </a:r>
                      <a:r>
                        <a:rPr kumimoji="0" lang="ca-ES" altLang="pl-PL" sz="1200" b="0" i="0" u="none" strike="noStrike" cap="none" normalizeH="0" baseline="0" smtClean="0">
                          <a:ln>
                            <a:noFill/>
                          </a:ln>
                          <a:solidFill>
                            <a:schemeClr val="tx1"/>
                          </a:solidFill>
                          <a:effectLst/>
                          <a:latin typeface="Arial Narrow" pitchFamily="34" charset="0"/>
                        </a:rPr>
                        <a:t> laboral, risc guetitzaci</a:t>
                      </a:r>
                      <a:r>
                        <a:rPr kumimoji="0" lang="ca-ES" altLang="pl-PL" sz="1200" b="0" i="0" u="none" strike="noStrike" cap="none" normalizeH="0" baseline="0" smtClean="0">
                          <a:ln>
                            <a:noFill/>
                          </a:ln>
                          <a:solidFill>
                            <a:schemeClr val="tx1"/>
                          </a:solidFill>
                          <a:effectLst/>
                          <a:latin typeface="Arial" charset="0"/>
                        </a:rPr>
                        <a:t>ó</a:t>
                      </a:r>
                      <a:r>
                        <a:rPr kumimoji="0" lang="ca-ES" altLang="pl-PL" sz="1200" b="0" i="0" u="none" strike="noStrike" cap="none" normalizeH="0" baseline="0" smtClean="0">
                          <a:ln>
                            <a:noFill/>
                          </a:ln>
                          <a:solidFill>
                            <a:schemeClr val="tx1"/>
                          </a:solidFill>
                          <a:effectLst/>
                          <a:latin typeface="Arial Narrow" pitchFamily="34" charset="0"/>
                        </a:rPr>
                        <a:t>, polaritzaci</a:t>
                      </a:r>
                      <a:r>
                        <a:rPr kumimoji="0" lang="ca-ES" altLang="pl-PL" sz="1200" b="0" i="0" u="none" strike="noStrike" cap="none" normalizeH="0" baseline="0" smtClean="0">
                          <a:ln>
                            <a:noFill/>
                          </a:ln>
                          <a:solidFill>
                            <a:schemeClr val="tx1"/>
                          </a:solidFill>
                          <a:effectLst/>
                          <a:latin typeface="Arial" charset="0"/>
                        </a:rPr>
                        <a:t>ó</a:t>
                      </a:r>
                      <a:r>
                        <a:rPr kumimoji="0" lang="ca-ES" altLang="pl-PL" sz="1200" b="0" i="0" u="none" strike="noStrike" cap="none" normalizeH="0" baseline="0" smtClean="0">
                          <a:ln>
                            <a:noFill/>
                          </a:ln>
                          <a:solidFill>
                            <a:schemeClr val="tx1"/>
                          </a:solidFill>
                          <a:effectLst/>
                          <a:latin typeface="Arial Narrow" pitchFamily="34" charset="0"/>
                        </a:rPr>
                        <a:t> de la poblaci</a:t>
                      </a:r>
                      <a:r>
                        <a:rPr kumimoji="0" lang="ca-ES" altLang="pl-PL" sz="1200" b="0" i="0" u="none" strike="noStrike" cap="none" normalizeH="0" baseline="0" smtClean="0">
                          <a:ln>
                            <a:noFill/>
                          </a:ln>
                          <a:solidFill>
                            <a:schemeClr val="tx1"/>
                          </a:solidFill>
                          <a:effectLst/>
                          <a:latin typeface="Arial" charset="0"/>
                        </a:rPr>
                        <a:t>ó</a:t>
                      </a:r>
                      <a:r>
                        <a:rPr kumimoji="0" lang="ca-ES" altLang="pl-PL" sz="1200" b="0" i="0" u="none" strike="noStrike" cap="none" normalizeH="0" baseline="0" smtClean="0">
                          <a:ln>
                            <a:noFill/>
                          </a:ln>
                          <a:solidFill>
                            <a:schemeClr val="tx1"/>
                          </a:solidFill>
                          <a:effectLst/>
                          <a:latin typeface="Arial Narrow" pitchFamily="34" charset="0"/>
                        </a:rPr>
                        <a:t> del nucli antic entre sector jove principalment d'origen immigrant i gent gran nascuda al municipi: possible conflicte intergeneracional...</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Times New Roman" pitchFamily="48"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rPr>
                        <a:t>Precarietat laboral i econòmica, especialment les dones, molt abocades al treball submergit.</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Times New Roman" pitchFamily="48"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rPr>
                        <a:t>Baix nivell de renda familiar al municipi en general, i al nucli antic en particular, i alt percentatge d</a:t>
                      </a:r>
                      <a:r>
                        <a:rPr kumimoji="0" lang="ca-ES" altLang="pl-PL" sz="1200" b="0" i="0" u="none" strike="noStrike" cap="none" normalizeH="0" baseline="0" smtClean="0">
                          <a:ln>
                            <a:noFill/>
                          </a:ln>
                          <a:solidFill>
                            <a:schemeClr val="tx1"/>
                          </a:solidFill>
                          <a:effectLst/>
                          <a:latin typeface="Arial" charset="0"/>
                        </a:rPr>
                        <a:t>’</a:t>
                      </a:r>
                      <a:r>
                        <a:rPr kumimoji="0" lang="ca-ES" altLang="pl-PL" sz="1200" b="0" i="0" u="none" strike="noStrike" cap="none" normalizeH="0" baseline="0" smtClean="0">
                          <a:ln>
                            <a:noFill/>
                          </a:ln>
                          <a:solidFill>
                            <a:schemeClr val="tx1"/>
                          </a:solidFill>
                          <a:effectLst/>
                          <a:latin typeface="Arial Narrow" pitchFamily="34" charset="0"/>
                        </a:rPr>
                        <a:t>aquest renda provinent de prestacions socials.</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Times New Roman" pitchFamily="48"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rPr>
                        <a:t>Dificultats de coordinaci</a:t>
                      </a:r>
                      <a:r>
                        <a:rPr kumimoji="0" lang="ca-ES" altLang="pl-PL" sz="1200" b="0" i="0" u="none" strike="noStrike" cap="none" normalizeH="0" baseline="0" smtClean="0">
                          <a:ln>
                            <a:noFill/>
                          </a:ln>
                          <a:solidFill>
                            <a:schemeClr val="tx1"/>
                          </a:solidFill>
                          <a:effectLst/>
                          <a:latin typeface="Arial" charset="0"/>
                        </a:rPr>
                        <a:t>ó</a:t>
                      </a:r>
                      <a:r>
                        <a:rPr kumimoji="0" lang="ca-ES" altLang="pl-PL" sz="1200" b="0" i="0" u="none" strike="noStrike" cap="none" normalizeH="0" baseline="0" smtClean="0">
                          <a:ln>
                            <a:noFill/>
                          </a:ln>
                          <a:solidFill>
                            <a:schemeClr val="tx1"/>
                          </a:solidFill>
                          <a:effectLst/>
                          <a:latin typeface="Arial Narrow" pitchFamily="34" charset="0"/>
                        </a:rPr>
                        <a:t> entre recursos d</a:t>
                      </a:r>
                      <a:r>
                        <a:rPr kumimoji="0" lang="ca-ES" altLang="pl-PL" sz="1200" b="0" i="0" u="none" strike="noStrike" cap="none" normalizeH="0" baseline="0" smtClean="0">
                          <a:ln>
                            <a:noFill/>
                          </a:ln>
                          <a:solidFill>
                            <a:schemeClr val="tx1"/>
                          </a:solidFill>
                          <a:effectLst/>
                          <a:latin typeface="Arial" charset="0"/>
                        </a:rPr>
                        <a:t>’</a:t>
                      </a:r>
                      <a:r>
                        <a:rPr kumimoji="0" lang="ca-ES" altLang="pl-PL" sz="1200" b="0" i="0" u="none" strike="noStrike" cap="none" normalizeH="0" baseline="0" smtClean="0">
                          <a:ln>
                            <a:noFill/>
                          </a:ln>
                          <a:solidFill>
                            <a:schemeClr val="tx1"/>
                          </a:solidFill>
                          <a:effectLst/>
                          <a:latin typeface="Arial Narrow" pitchFamily="34" charset="0"/>
                        </a:rPr>
                        <a:t>atenci</a:t>
                      </a:r>
                      <a:r>
                        <a:rPr kumimoji="0" lang="ca-ES" altLang="pl-PL" sz="1200" b="0" i="0" u="none" strike="noStrike" cap="none" normalizeH="0" baseline="0" smtClean="0">
                          <a:ln>
                            <a:noFill/>
                          </a:ln>
                          <a:solidFill>
                            <a:schemeClr val="tx1"/>
                          </a:solidFill>
                          <a:effectLst/>
                          <a:latin typeface="Arial" charset="0"/>
                        </a:rPr>
                        <a:t>ó</a:t>
                      </a:r>
                      <a:r>
                        <a:rPr kumimoji="0" lang="ca-ES" altLang="pl-PL" sz="1200" b="0" i="0" u="none" strike="noStrike" cap="none" normalizeH="0" baseline="0" smtClean="0">
                          <a:ln>
                            <a:noFill/>
                          </a:ln>
                          <a:solidFill>
                            <a:schemeClr val="tx1"/>
                          </a:solidFill>
                          <a:effectLst/>
                          <a:latin typeface="Arial Narrow" pitchFamily="34" charset="0"/>
                        </a:rPr>
                        <a:t> social i manca estructura organitzativa dels serveis socials.</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ca-ES" altLang="pl-PL" sz="1200" b="0" i="0" u="none" strike="noStrike" cap="none" normalizeH="0" baseline="0" smtClean="0">
                        <a:ln>
                          <a:noFill/>
                        </a:ln>
                        <a:solidFill>
                          <a:schemeClr val="tx1"/>
                        </a:solidFill>
                        <a:effectLst/>
                        <a:latin typeface="Arial Narrow" pitchFamily="34"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Facilitat d</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acc</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é</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s a la compra de subst</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à</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ncies il</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legal i consums de drogues en els joves adolescents: consum de tabac, c</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à</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nnabis i alcohol els caps de setmana.</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Times New Roman" pitchFamily="48"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Els grups i relacions de joves de diferents edats tamb</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é</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 presenta problem</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à</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tiques. Alguns joves tenen una manera de relacionar-se una mica agressiva, s</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alcen la veu, s'insulten entre ells, etc. Això s</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atribueix a la manca de renda i d</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educaci</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ó</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 </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Times New Roman" pitchFamily="48"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Percepci</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ó</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 d</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inseguretat. En els </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ú</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ltims anys hi ha hagut alguns incidents i grups de joves que fan bretolades.</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Times New Roman" pitchFamily="48"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Manca potenciar la salut comunit</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à</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ria.</a:t>
                      </a:r>
                      <a:endParaRPr kumimoji="0" lang="ca-ES" altLang="pl-PL"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DBDB"/>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81" name="Group 65"/>
          <p:cNvGraphicFramePr>
            <a:graphicFrameLocks noGrp="1"/>
          </p:cNvGraphicFramePr>
          <p:nvPr/>
        </p:nvGraphicFramePr>
        <p:xfrm>
          <a:off x="0" y="549275"/>
          <a:ext cx="9144000" cy="6308725"/>
        </p:xfrm>
        <a:graphic>
          <a:graphicData uri="http://schemas.openxmlformats.org/drawingml/2006/table">
            <a:tbl>
              <a:tblPr/>
              <a:tblGrid>
                <a:gridCol w="4572000"/>
                <a:gridCol w="4572000"/>
              </a:tblGrid>
              <a:tr h="428625">
                <a:tc>
                  <a:txBody>
                    <a:bodyPr/>
                    <a:lstStyle>
                      <a:lvl1pPr indent="450850"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450850" algn="ctr" defTabSz="914400" rtl="0" eaLnBrk="0" fontAlgn="base" latinLnBrk="0" hangingPunct="0">
                        <a:lnSpc>
                          <a:spcPct val="100000"/>
                        </a:lnSpc>
                        <a:spcBef>
                          <a:spcPct val="0"/>
                        </a:spcBef>
                        <a:spcAft>
                          <a:spcPct val="0"/>
                        </a:spcAft>
                        <a:buClrTx/>
                        <a:buSzTx/>
                        <a:buFontTx/>
                        <a:buNone/>
                        <a:tabLst/>
                      </a:pPr>
                      <a:r>
                        <a:rPr kumimoji="0" lang="ca-ES" altLang="pl-PL" sz="1200" b="0" i="0" u="none" strike="noStrike" cap="none" normalizeH="0" baseline="0" smtClean="0">
                          <a:ln>
                            <a:noFill/>
                          </a:ln>
                          <a:solidFill>
                            <a:srgbClr val="00B050"/>
                          </a:solidFill>
                          <a:effectLst/>
                          <a:latin typeface="Arial" charset="0"/>
                          <a:ea typeface="Calibri" pitchFamily="34" charset="0"/>
                          <a:cs typeface="Times New Roman" pitchFamily="48" charset="0"/>
                          <a:sym typeface="Wingdings" pitchFamily="2"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a-ES" altLang="pl-PL" sz="2000" b="0" i="0" u="none" strike="noStrike" cap="none" normalizeH="0" baseline="0" smtClean="0">
                          <a:ln>
                            <a:noFill/>
                          </a:ln>
                          <a:solidFill>
                            <a:srgbClr val="FF0000"/>
                          </a:solidFill>
                          <a:effectLst/>
                          <a:latin typeface="Arial Narrow" pitchFamily="34" charset="0"/>
                          <a:ea typeface="Calibri" pitchFamily="34" charset="0"/>
                          <a:cs typeface="Times New Roman" pitchFamily="48" charset="0"/>
                          <a:sym typeface="Wingdings" pitchFamily="2"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DBDB"/>
                    </a:solidFill>
                  </a:tcPr>
                </a:tc>
              </a:tr>
              <a:tr h="434975">
                <a:tc gridSpan="2">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a-ES" altLang="pl-PL" sz="1200" b="1"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Acollida de persones nouvingudes</a:t>
                      </a:r>
                      <a:endParaRPr kumimoji="0" lang="ca-ES" altLang="pl-PL" sz="1200" b="1"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pl-PL"/>
                    </a:p>
                  </a:txBody>
                  <a:tcPr/>
                </a:tc>
              </a:tr>
              <a:tr h="544512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Exist</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è</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ncia d</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un PRAM que estableix els circuits d</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acollida a diversos </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à</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mbits de la vida local.</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Treball coordinat entre diferents recursos per establir un circuit d</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acollida que es materialitzar</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à</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 en la guia d</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acollida. </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Times New Roman" pitchFamily="48" charset="0"/>
                        <a:ea typeface="Arial Unicode MS" pitchFamily="34" charset="-128"/>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Les classes de catal</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à</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 que es fan al centre c</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í</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vic s</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ó</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n un espai d</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aprenentatge de la llengua i d</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integraci</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ó</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 al municipi.</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Bona integració dels joves nouvinguts.</a:t>
                      </a:r>
                    </a:p>
                    <a:p>
                      <a:pPr marL="0" marR="0" lvl="0" indent="0" algn="just" defTabSz="914400" rtl="0" eaLnBrk="0" fontAlgn="base" latinLnBrk="0" hangingPunct="0">
                        <a:lnSpc>
                          <a:spcPct val="100000"/>
                        </a:lnSpc>
                        <a:spcBef>
                          <a:spcPct val="0"/>
                        </a:spcBef>
                        <a:spcAft>
                          <a:spcPct val="0"/>
                        </a:spcAft>
                        <a:buClrTx/>
                        <a:buSzTx/>
                        <a:buFont typeface="Symbol" pitchFamily="18" charset="2"/>
                        <a:buNone/>
                        <a:tabLst/>
                      </a:pPr>
                      <a:endPar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Potencialitat de l’esport per integrar els infants i els joves.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Desconeixement del funcionament dels diferents serveis, equipaments, entitats i associacions municipals, aix</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í</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 com dels seus horaris,etc..</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Times New Roman" pitchFamily="48" charset="0"/>
                        <a:ea typeface="Arial Unicode MS" pitchFamily="34" charset="-128"/>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No exist</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è</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ncia de tota la documentaci</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ó</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 escrita en diferents idiomes dels diferents serveis.</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Times New Roman" pitchFamily="48" charset="0"/>
                        <a:ea typeface="Arial Unicode MS" pitchFamily="34" charset="-128"/>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Situacions d</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analfabetisme i desconeixement ling</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üí</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stic del catal</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à</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 I castell</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à</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Times New Roman" pitchFamily="48" charset="0"/>
                        <a:ea typeface="Arial Unicode MS" pitchFamily="34" charset="-128"/>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Desconeixement per part de la poblaci</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ó</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 nouvinguda de la necessitat de realitzar l</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empadronament.</a:t>
                      </a:r>
                    </a:p>
                    <a:p>
                      <a:pPr marL="0" marR="0" lvl="0" indent="0" algn="just" defTabSz="914400" rtl="0" eaLnBrk="0" fontAlgn="base" latinLnBrk="0" hangingPunct="0">
                        <a:lnSpc>
                          <a:spcPct val="100000"/>
                        </a:lnSpc>
                        <a:spcBef>
                          <a:spcPct val="0"/>
                        </a:spcBef>
                        <a:spcAft>
                          <a:spcPct val="0"/>
                        </a:spcAft>
                        <a:buClrTx/>
                        <a:buSzTx/>
                        <a:buFont typeface="Symbol" pitchFamily="18" charset="2"/>
                        <a:buNone/>
                        <a:tabLst/>
                      </a:pPr>
                      <a:endPar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Escassa participaci</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ó</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 dels nens i nenes i joves d</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origen immigrant en activitats de temps lliure (esports, biblioteca, entitats) i tamb</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é</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 en les activitats extraescolars.</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Times New Roman" pitchFamily="48" charset="0"/>
                        <a:ea typeface="Arial Unicode MS" pitchFamily="34" charset="-128"/>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La relaci</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ó</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 metge/ssa-malalt/a es veu dificultada principalment per problemes de comunicaci</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ó</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 idiom</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à</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tiques i culturals.</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Times New Roman" pitchFamily="48" charset="0"/>
                        <a:ea typeface="Arial Unicode MS" pitchFamily="34" charset="-128"/>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Casos d</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’ú</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s compartit de la Targeta Individual Sanit</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à</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ria (TIS).</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Times New Roman" pitchFamily="48" charset="0"/>
                        <a:ea typeface="Arial Unicode MS" pitchFamily="34" charset="-128"/>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Desconeixement de l</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entorn laboral i dels patrons socioculturals.</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Times New Roman" pitchFamily="48" charset="0"/>
                        <a:ea typeface="Arial Unicode MS" pitchFamily="34" charset="-128"/>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Manca de desenvolupament d</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actuacions relatives a promoure les relacions interculturals en l</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’à</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mbit associatiu.</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Poca pres</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è</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ncia de persones d</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origen magreb</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í</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 a les entitats i als espais de participaci</a:t>
                      </a:r>
                      <a:r>
                        <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rPr>
                        <a:t>ó</a:t>
                      </a:r>
                      <a:r>
                        <a:rPr kumimoji="0" lang="ca-ES" altLang="pl-PL" sz="1200" b="0" i="0" u="none" strike="noStrike" cap="none" normalizeH="0" baseline="0" smtClean="0">
                          <a:ln>
                            <a:noFill/>
                          </a:ln>
                          <a:solidFill>
                            <a:schemeClr val="tx1"/>
                          </a:solidFill>
                          <a:effectLst/>
                          <a:latin typeface="Arial Narrow" pitchFamily="34" charset="0"/>
                          <a:ea typeface="Arial Unicode MS" pitchFamily="34" charset="-128"/>
                          <a:cs typeface="Times New Roman" pitchFamily="48" charset="0"/>
                        </a:rPr>
                        <a:t>.</a:t>
                      </a:r>
                      <a:endParaRPr kumimoji="0" lang="ca-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DBDB"/>
                    </a:solidFill>
                  </a:tcPr>
                </a:tc>
              </a:tr>
            </a:tbl>
          </a:graphicData>
        </a:graphic>
      </p:graphicFrame>
      <p:sp>
        <p:nvSpPr>
          <p:cNvPr id="23568" name="Rectangle 4"/>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ÀMBIT SOCIAL</a:t>
            </a:r>
          </a:p>
        </p:txBody>
      </p:sp>
      <p:sp>
        <p:nvSpPr>
          <p:cNvPr id="23569" name="Text Box 24"/>
          <p:cNvSpPr txBox="1">
            <a:spLocks noChangeArrowheads="1"/>
          </p:cNvSpPr>
          <p:nvPr/>
        </p:nvSpPr>
        <p:spPr bwMode="auto">
          <a:xfrm>
            <a:off x="7092950" y="109538"/>
            <a:ext cx="2051050" cy="366712"/>
          </a:xfrm>
          <a:prstGeom prst="rect">
            <a:avLst/>
          </a:prstGeom>
          <a:noFill/>
          <a:ln w="9525">
            <a:noFill/>
            <a:miter lim="800000"/>
            <a:headEnd/>
            <a:tailEnd/>
          </a:ln>
        </p:spPr>
        <p:txBody>
          <a:bodyPr>
            <a:spAutoFit/>
          </a:bodyPr>
          <a:lstStyle/>
          <a:p>
            <a:pPr>
              <a:spcBef>
                <a:spcPct val="50000"/>
              </a:spcBef>
            </a:pPr>
            <a:r>
              <a:rPr lang="es-ES" altLang="pl-PL" sz="1800"/>
              <a:t>Elements clau</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909" name="Group 45"/>
          <p:cNvGraphicFramePr>
            <a:graphicFrameLocks noGrp="1"/>
          </p:cNvGraphicFramePr>
          <p:nvPr/>
        </p:nvGraphicFramePr>
        <p:xfrm>
          <a:off x="0" y="620713"/>
          <a:ext cx="9144000" cy="6237287"/>
        </p:xfrm>
        <a:graphic>
          <a:graphicData uri="http://schemas.openxmlformats.org/drawingml/2006/table">
            <a:tbl>
              <a:tblPr/>
              <a:tblGrid>
                <a:gridCol w="4572000"/>
                <a:gridCol w="4572000"/>
              </a:tblGrid>
              <a:tr h="573088">
                <a:tc>
                  <a:txBody>
                    <a:bodyPr/>
                    <a:lstStyle/>
                    <a:p>
                      <a:pPr marL="0" marR="0" lvl="0" indent="450850" algn="ctr" defTabSz="914400" rtl="0" eaLnBrk="0" fontAlgn="base" latinLnBrk="0" hangingPunct="0">
                        <a:lnSpc>
                          <a:spcPct val="100000"/>
                        </a:lnSpc>
                        <a:spcBef>
                          <a:spcPct val="0"/>
                        </a:spcBef>
                        <a:spcAft>
                          <a:spcPct val="0"/>
                        </a:spcAft>
                        <a:buClrTx/>
                        <a:buSzTx/>
                        <a:buFontTx/>
                        <a:buNone/>
                        <a:tabLst/>
                      </a:pPr>
                      <a:endParaRPr kumimoji="0" lang="es-E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ca-ES" sz="2000" b="0" i="0" u="none" strike="noStrike" cap="none" normalizeH="0" baseline="0" smtClean="0">
                          <a:ln>
                            <a:noFill/>
                          </a:ln>
                          <a:solidFill>
                            <a:srgbClr val="00B050"/>
                          </a:solidFill>
                          <a:effectLst/>
                          <a:latin typeface="Arial Narrow" pitchFamily="34" charset="0"/>
                          <a:ea typeface="Calibri" pitchFamily="34" charset="0"/>
                          <a:cs typeface="Times New Roman" pitchFamily="18" charset="0"/>
                          <a:sym typeface="Wingdings" pitchFamily="2"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a-ES" sz="2000" b="0" i="0" u="none" strike="noStrike" cap="none" normalizeH="0" baseline="0" smtClean="0">
                          <a:ln>
                            <a:noFill/>
                          </a:ln>
                          <a:solidFill>
                            <a:srgbClr val="FF0000"/>
                          </a:solidFill>
                          <a:effectLst/>
                          <a:latin typeface="Arial Narrow" pitchFamily="34" charset="0"/>
                          <a:ea typeface="Calibri" pitchFamily="34" charset="0"/>
                          <a:cs typeface="Times New Roman" pitchFamily="18" charset="0"/>
                          <a:sym typeface="Wingdings" pitchFamily="2"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DBDB"/>
                    </a:solidFill>
                  </a:tcPr>
                </a:tc>
              </a:tr>
              <a:tr h="727075">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a-ES" sz="1200" b="1" i="0" u="none" strike="noStrike" cap="none" normalizeH="0" baseline="0" smtClean="0">
                          <a:ln>
                            <a:noFill/>
                          </a:ln>
                          <a:solidFill>
                            <a:schemeClr val="tx1"/>
                          </a:solidFill>
                          <a:effectLst/>
                          <a:latin typeface="Arial"/>
                          <a:ea typeface="Arial Unicode MS" pitchFamily="34" charset="-128"/>
                          <a:cs typeface="Calibri" pitchFamily="34" charset="0"/>
                        </a:rPr>
                        <a:t>À</a:t>
                      </a:r>
                      <a:r>
                        <a:rPr kumimoji="0" lang="ca-ES" sz="1200" b="1"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mbit d</a:t>
                      </a:r>
                      <a:r>
                        <a:rPr kumimoji="0" lang="ca-ES" sz="1200" b="1" i="0" u="none" strike="noStrike" cap="none" normalizeH="0" baseline="0" smtClean="0">
                          <a:ln>
                            <a:noFill/>
                          </a:ln>
                          <a:solidFill>
                            <a:schemeClr val="tx1"/>
                          </a:solidFill>
                          <a:effectLst/>
                          <a:latin typeface="Arial"/>
                          <a:ea typeface="Arial Unicode MS" pitchFamily="34" charset="-128"/>
                          <a:cs typeface="Calibri" pitchFamily="34" charset="0"/>
                        </a:rPr>
                        <a:t>’</a:t>
                      </a:r>
                      <a:r>
                        <a:rPr kumimoji="0" lang="ca-ES" sz="1200" b="1"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esport. lleure i cultura</a:t>
                      </a:r>
                      <a:endParaRPr kumimoji="0" lang="ca-ES" sz="1200" b="1" i="0" u="none" strike="noStrike" cap="none" normalizeH="0" baseline="0" smtClean="0">
                        <a:ln>
                          <a:noFill/>
                        </a:ln>
                        <a:solidFill>
                          <a:schemeClr val="tx1"/>
                        </a:solidFill>
                        <a:effectLst/>
                        <a:latin typeface="Arial" charset="0"/>
                        <a:ea typeface="Arial Unicode MS" pitchFamily="34" charset="-128"/>
                        <a:cs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es-ES"/>
                    </a:p>
                  </a:txBody>
                  <a:tcPr/>
                </a:tc>
              </a:tr>
              <a:tr h="4937124">
                <a:tc>
                  <a:txBody>
                    <a:bodyPr/>
                    <a:lstStyle/>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Molt bona valoraci</a:t>
                      </a:r>
                      <a:r>
                        <a:rPr kumimoji="0" lang="ca-ES" sz="1200" b="0" i="0" u="none" strike="noStrike" cap="none" normalizeH="0" baseline="0" smtClean="0">
                          <a:ln>
                            <a:noFill/>
                          </a:ln>
                          <a:solidFill>
                            <a:schemeClr val="tx1"/>
                          </a:solidFill>
                          <a:effectLst/>
                          <a:latin typeface="Arial"/>
                          <a:ea typeface="Arial Unicode MS" pitchFamily="34" charset="-128"/>
                          <a:cs typeface="Calibri" pitchFamily="34" charset="0"/>
                        </a:rPr>
                        <a:t>ó</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 del centre c</a:t>
                      </a:r>
                      <a:r>
                        <a:rPr kumimoji="0" lang="ca-ES" sz="1200" b="0" i="0" u="none" strike="noStrike" cap="none" normalizeH="0" baseline="0" smtClean="0">
                          <a:ln>
                            <a:noFill/>
                          </a:ln>
                          <a:solidFill>
                            <a:schemeClr val="tx1"/>
                          </a:solidFill>
                          <a:effectLst/>
                          <a:latin typeface="Arial"/>
                          <a:ea typeface="Arial Unicode MS" pitchFamily="34" charset="-128"/>
                          <a:cs typeface="Calibri" pitchFamily="34" charset="0"/>
                        </a:rPr>
                        <a:t>í</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vic per part de les persones usu</a:t>
                      </a:r>
                      <a:r>
                        <a:rPr kumimoji="0" lang="ca-ES" sz="1200" b="0" i="0" u="none" strike="noStrike" cap="none" normalizeH="0" baseline="0" smtClean="0">
                          <a:ln>
                            <a:noFill/>
                          </a:ln>
                          <a:solidFill>
                            <a:schemeClr val="tx1"/>
                          </a:solidFill>
                          <a:effectLst/>
                          <a:latin typeface="Arial"/>
                          <a:ea typeface="Arial Unicode MS" pitchFamily="34" charset="-128"/>
                          <a:cs typeface="Calibri" pitchFamily="34" charset="0"/>
                        </a:rPr>
                        <a:t>à</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ries.</a:t>
                      </a: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L</a:t>
                      </a:r>
                      <a:r>
                        <a:rPr kumimoji="0" lang="ca-ES" sz="1200" b="0" i="0" u="none" strike="noStrike" cap="none" normalizeH="0" baseline="0" smtClean="0">
                          <a:ln>
                            <a:noFill/>
                          </a:ln>
                          <a:solidFill>
                            <a:schemeClr val="tx1"/>
                          </a:solidFill>
                          <a:effectLst/>
                          <a:latin typeface="Arial"/>
                          <a:ea typeface="Arial Unicode MS" pitchFamily="34" charset="-128"/>
                          <a:cs typeface="Calibri" pitchFamily="34" charset="0"/>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oferta d</a:t>
                      </a:r>
                      <a:r>
                        <a:rPr kumimoji="0" lang="ca-ES" sz="1200" b="0" i="0" u="none" strike="noStrike" cap="none" normalizeH="0" baseline="0" smtClean="0">
                          <a:ln>
                            <a:noFill/>
                          </a:ln>
                          <a:solidFill>
                            <a:schemeClr val="tx1"/>
                          </a:solidFill>
                          <a:effectLst/>
                          <a:latin typeface="Arial"/>
                          <a:ea typeface="Arial Unicode MS" pitchFamily="34" charset="-128"/>
                          <a:cs typeface="Calibri" pitchFamily="34" charset="0"/>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activitats per a la gent gran est</a:t>
                      </a:r>
                      <a:r>
                        <a:rPr kumimoji="0" lang="ca-ES" sz="1200" b="0" i="0" u="none" strike="noStrike" cap="none" normalizeH="0" baseline="0" smtClean="0">
                          <a:ln>
                            <a:noFill/>
                          </a:ln>
                          <a:solidFill>
                            <a:schemeClr val="tx1"/>
                          </a:solidFill>
                          <a:effectLst/>
                          <a:latin typeface="Arial"/>
                          <a:ea typeface="Arial Unicode MS" pitchFamily="34" charset="-128"/>
                          <a:cs typeface="Calibri" pitchFamily="34" charset="0"/>
                        </a:rPr>
                        <a:t>à</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 plenament coberta.</a:t>
                      </a: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A nivell dels joves es valoren molt positivament algunes de les activitats que es fan al municipi: concerts, festes, torneig de futbol, piscines.</a:t>
                      </a: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El Nou Casino es veu com una oportunitat.</a:t>
                      </a:r>
                    </a:p>
                    <a:p>
                      <a:pPr marL="0" marR="0" lvl="0" indent="449263" algn="l" defTabSz="914400" rtl="0" eaLnBrk="0" fontAlgn="base" latinLnBrk="0" hangingPunct="0">
                        <a:lnSpc>
                          <a:spcPct val="100000"/>
                        </a:lnSpc>
                        <a:spcBef>
                          <a:spcPct val="0"/>
                        </a:spcBef>
                        <a:spcAft>
                          <a:spcPct val="0"/>
                        </a:spcAft>
                        <a:buClrTx/>
                        <a:buSzTx/>
                        <a:buFont typeface="Symbol" pitchFamily="18" charset="2"/>
                        <a:buNone/>
                        <a:tabLst/>
                      </a:pPr>
                      <a:endPar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Exist</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è</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ncia d</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espais de trobada i de lleure: bars, pista dskate, entorn natural, centre c</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í</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vic...</a:t>
                      </a:r>
                    </a:p>
                    <a:p>
                      <a:pPr marL="0" marR="0" lvl="0" indent="449263" algn="l" defTabSz="914400" rtl="0" eaLnBrk="0" fontAlgn="base" latinLnBrk="0" hangingPunct="0">
                        <a:lnSpc>
                          <a:spcPct val="100000"/>
                        </a:lnSpc>
                        <a:spcBef>
                          <a:spcPct val="0"/>
                        </a:spcBef>
                        <a:spcAft>
                          <a:spcPct val="0"/>
                        </a:spcAft>
                        <a:buClrTx/>
                        <a:buSzTx/>
                        <a:buFont typeface="Symbol" pitchFamily="18" charset="2"/>
                        <a:buNone/>
                        <a:tabLst/>
                      </a:pPr>
                      <a:endPar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Important nombre de persones que fan esport no reglat aprofitant l</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entorn natural: gent que camina, que va en bicicleta...</a:t>
                      </a:r>
                    </a:p>
                    <a:p>
                      <a:pPr marL="0" marR="0" lvl="0" indent="449263" algn="l" defTabSz="914400" rtl="0" eaLnBrk="0" fontAlgn="base" latinLnBrk="0" hangingPunct="0">
                        <a:lnSpc>
                          <a:spcPct val="100000"/>
                        </a:lnSpc>
                        <a:spcBef>
                          <a:spcPct val="0"/>
                        </a:spcBef>
                        <a:spcAft>
                          <a:spcPct val="0"/>
                        </a:spcAft>
                        <a:buClrTx/>
                        <a:buSzTx/>
                        <a:buFont typeface="Symbol" pitchFamily="18" charset="2"/>
                        <a:buNone/>
                        <a:tabLst/>
                      </a:pPr>
                      <a:endPar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La recuperaci</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ó</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 del cam</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í</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 fluvial del Congost. </a:t>
                      </a: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El fet de ser un municipi amb un poblaci</a:t>
                      </a:r>
                      <a:r>
                        <a:rPr kumimoji="0" lang="ca-ES" sz="1200" b="0" i="0" u="none" strike="noStrike" cap="none" normalizeH="0" baseline="0" smtClean="0">
                          <a:ln>
                            <a:noFill/>
                          </a:ln>
                          <a:solidFill>
                            <a:schemeClr val="tx1"/>
                          </a:solidFill>
                          <a:effectLst/>
                          <a:latin typeface="Arial"/>
                          <a:ea typeface="Arial Unicode MS" pitchFamily="34" charset="-128"/>
                          <a:cs typeface="Calibri" pitchFamily="34" charset="0"/>
                        </a:rPr>
                        <a:t>ó</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 redu</a:t>
                      </a:r>
                      <a:r>
                        <a:rPr kumimoji="0" lang="ca-ES" sz="1200" b="0" i="0" u="none" strike="noStrike" cap="none" normalizeH="0" baseline="0" smtClean="0">
                          <a:ln>
                            <a:noFill/>
                          </a:ln>
                          <a:solidFill>
                            <a:schemeClr val="tx1"/>
                          </a:solidFill>
                          <a:effectLst/>
                          <a:latin typeface="Arial"/>
                          <a:ea typeface="Arial Unicode MS" pitchFamily="34" charset="-128"/>
                          <a:cs typeface="Calibri" pitchFamily="34" charset="0"/>
                        </a:rPr>
                        <a:t>ï</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da fa que l</a:t>
                      </a:r>
                      <a:r>
                        <a:rPr kumimoji="0" lang="ca-ES" sz="1200" b="0" i="0" u="none" strike="noStrike" cap="none" normalizeH="0" baseline="0" smtClean="0">
                          <a:ln>
                            <a:noFill/>
                          </a:ln>
                          <a:solidFill>
                            <a:schemeClr val="tx1"/>
                          </a:solidFill>
                          <a:effectLst/>
                          <a:latin typeface="Arial"/>
                          <a:ea typeface="Arial Unicode MS" pitchFamily="34" charset="-128"/>
                          <a:cs typeface="Calibri" pitchFamily="34" charset="0"/>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oferta d</a:t>
                      </a:r>
                      <a:r>
                        <a:rPr kumimoji="0" lang="ca-ES" sz="1200" b="0" i="0" u="none" strike="noStrike" cap="none" normalizeH="0" baseline="0" smtClean="0">
                          <a:ln>
                            <a:noFill/>
                          </a:ln>
                          <a:solidFill>
                            <a:schemeClr val="tx1"/>
                          </a:solidFill>
                          <a:effectLst/>
                          <a:latin typeface="Arial"/>
                          <a:ea typeface="Arial Unicode MS" pitchFamily="34" charset="-128"/>
                          <a:cs typeface="Calibri" pitchFamily="34" charset="0"/>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activitats, de serveis i de instal</a:t>
                      </a:r>
                      <a:r>
                        <a:rPr kumimoji="0" lang="ca-ES" sz="1200" b="0" i="0" u="none" strike="noStrike" cap="none" normalizeH="0" baseline="0" smtClean="0">
                          <a:ln>
                            <a:noFill/>
                          </a:ln>
                          <a:solidFill>
                            <a:schemeClr val="tx1"/>
                          </a:solidFill>
                          <a:effectLst/>
                          <a:latin typeface="Arial"/>
                          <a:ea typeface="Arial Unicode MS" pitchFamily="34" charset="-128"/>
                          <a:cs typeface="Calibri" pitchFamily="34" charset="0"/>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lacions esportives i de lleure no sigui tant amplia ni diversa com es voldria.</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Manca de recursos per ampliar l</a:t>
                      </a:r>
                      <a:r>
                        <a:rPr kumimoji="0" lang="ca-ES" sz="1200" b="0" i="0" u="none" strike="noStrike" cap="none" normalizeH="0" baseline="0" smtClean="0">
                          <a:ln>
                            <a:noFill/>
                          </a:ln>
                          <a:solidFill>
                            <a:schemeClr val="tx1"/>
                          </a:solidFill>
                          <a:effectLst/>
                          <a:latin typeface="Arial"/>
                          <a:ea typeface="Arial Unicode MS" pitchFamily="34" charset="-128"/>
                          <a:cs typeface="Calibri" pitchFamily="34" charset="0"/>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Calibri" pitchFamily="34" charset="0"/>
                        </a:rPr>
                        <a:t>oferta. </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Moltes vegades no hi ha prou </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demanda</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 per generar determinades activitats o serveis. </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Caldria treballar per donar un millor aprofitament a les instal</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lacions esportives del poble.</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Poca </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atenci</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ó</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 esportiva</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 l</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oferta d</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instal</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lacions i activitats esportives es considera insuficient.</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Gran desmotivaci</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ó</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 i apatia d</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una part dels jovent.</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Es detecten alguns conflictes amb diversos col</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lectius de joves en relaci</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ó</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 amb l</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’ú</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s de l</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espai p</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ú</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blic.</a:t>
                      </a:r>
                    </a:p>
                    <a:p>
                      <a:pPr marL="0" marR="0" lvl="0" indent="0" algn="just" defTabSz="914400" rtl="0" eaLnBrk="0" fontAlgn="base" latinLnBrk="0" hangingPunct="0">
                        <a:lnSpc>
                          <a:spcPct val="100000"/>
                        </a:lnSpc>
                        <a:spcBef>
                          <a:spcPct val="0"/>
                        </a:spcBef>
                        <a:spcAft>
                          <a:spcPct val="0"/>
                        </a:spcAft>
                        <a:buClrTx/>
                        <a:buSzTx/>
                        <a:buFont typeface="Symbol" pitchFamily="18" charset="2"/>
                        <a:buNone/>
                        <a:tabLst/>
                      </a:pPr>
                      <a:endPar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Cal millorar la senyalitzaci</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ó</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 d</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itineraris per l</a:t>
                      </a:r>
                      <a:r>
                        <a:rPr kumimoji="0" lang="ca-ES" sz="1200" b="0" i="0" u="none" strike="noStrike" cap="none" normalizeH="0" baseline="0" smtClean="0">
                          <a:ln>
                            <a:noFill/>
                          </a:ln>
                          <a:solidFill>
                            <a:schemeClr val="tx1"/>
                          </a:solidFill>
                          <a:effectLst/>
                          <a:latin typeface="Arial"/>
                          <a:ea typeface="Arial Unicode MS" pitchFamily="34" charset="-128"/>
                          <a:cs typeface="Arial Unicode MS" pitchFamily="34" charset="-128"/>
                        </a:rPr>
                        <a:t>’</a:t>
                      </a:r>
                      <a:r>
                        <a:rPr kumimoji="0" lang="ca-ES" sz="12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rPr>
                        <a:t>entorn natural.</a:t>
                      </a:r>
                      <a:endParaRPr kumimoji="0" lang="ca-E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DBDB"/>
                    </a:solidFill>
                  </a:tcPr>
                </a:tc>
              </a:tr>
            </a:tbl>
          </a:graphicData>
        </a:graphic>
      </p:graphicFrame>
      <p:sp>
        <p:nvSpPr>
          <p:cNvPr id="24592" name="Rectangle 4"/>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ÀMBIT SOCIAL</a:t>
            </a:r>
          </a:p>
        </p:txBody>
      </p:sp>
      <p:sp>
        <p:nvSpPr>
          <p:cNvPr id="24593" name="Text Box 24"/>
          <p:cNvSpPr txBox="1">
            <a:spLocks noChangeArrowheads="1"/>
          </p:cNvSpPr>
          <p:nvPr/>
        </p:nvSpPr>
        <p:spPr bwMode="auto">
          <a:xfrm>
            <a:off x="7092950" y="109538"/>
            <a:ext cx="2051050" cy="366712"/>
          </a:xfrm>
          <a:prstGeom prst="rect">
            <a:avLst/>
          </a:prstGeom>
          <a:noFill/>
          <a:ln w="9525">
            <a:noFill/>
            <a:miter lim="800000"/>
            <a:headEnd/>
            <a:tailEnd/>
          </a:ln>
        </p:spPr>
        <p:txBody>
          <a:bodyPr>
            <a:spAutoFit/>
          </a:bodyPr>
          <a:lstStyle/>
          <a:p>
            <a:pPr>
              <a:spcBef>
                <a:spcPct val="50000"/>
              </a:spcBef>
            </a:pPr>
            <a:r>
              <a:rPr lang="es-ES" altLang="pl-PL" sz="1800"/>
              <a:t>Elements clau</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PARTICIPACIÓ</a:t>
            </a:r>
          </a:p>
        </p:txBody>
      </p:sp>
      <p:sp>
        <p:nvSpPr>
          <p:cNvPr id="25603" name="Text Box 12"/>
          <p:cNvSpPr txBox="1">
            <a:spLocks noChangeArrowheads="1"/>
          </p:cNvSpPr>
          <p:nvPr/>
        </p:nvSpPr>
        <p:spPr bwMode="auto">
          <a:xfrm>
            <a:off x="7667625" y="109538"/>
            <a:ext cx="1476375" cy="366712"/>
          </a:xfrm>
          <a:prstGeom prst="rect">
            <a:avLst/>
          </a:prstGeom>
          <a:noFill/>
          <a:ln w="9525">
            <a:noFill/>
            <a:miter lim="800000"/>
            <a:headEnd/>
            <a:tailEnd/>
          </a:ln>
        </p:spPr>
        <p:txBody>
          <a:bodyPr>
            <a:spAutoFit/>
          </a:bodyPr>
          <a:lstStyle/>
          <a:p>
            <a:pPr>
              <a:spcBef>
                <a:spcPct val="50000"/>
              </a:spcBef>
            </a:pPr>
            <a:r>
              <a:rPr lang="es-ES" altLang="pl-PL" sz="1800"/>
              <a:t>Dades</a:t>
            </a:r>
          </a:p>
        </p:txBody>
      </p:sp>
      <p:sp>
        <p:nvSpPr>
          <p:cNvPr id="25604" name="Text Box 7"/>
          <p:cNvSpPr txBox="1">
            <a:spLocks noChangeArrowheads="1"/>
          </p:cNvSpPr>
          <p:nvPr/>
        </p:nvSpPr>
        <p:spPr bwMode="auto">
          <a:xfrm>
            <a:off x="4067175" y="549275"/>
            <a:ext cx="2881313" cy="1370013"/>
          </a:xfrm>
          <a:prstGeom prst="rect">
            <a:avLst/>
          </a:prstGeom>
          <a:noFill/>
          <a:ln w="9525">
            <a:noFill/>
            <a:miter lim="800000"/>
            <a:headEnd/>
            <a:tailEnd/>
          </a:ln>
        </p:spPr>
        <p:txBody>
          <a:bodyPr>
            <a:spAutoFit/>
          </a:bodyPr>
          <a:lstStyle/>
          <a:p>
            <a:pPr>
              <a:buFontTx/>
              <a:buChar char="•"/>
            </a:pPr>
            <a:endParaRPr lang="ca-ES" altLang="pl-PL" sz="1200"/>
          </a:p>
          <a:p>
            <a:r>
              <a:rPr lang="es-ES" altLang="pl-PL" sz="1200" b="1"/>
              <a:t>Òrgans de participació</a:t>
            </a:r>
            <a:r>
              <a:rPr lang="es-ES" altLang="pl-PL" sz="1200"/>
              <a:t>:</a:t>
            </a:r>
          </a:p>
          <a:p>
            <a:endParaRPr lang="es-ES" altLang="pl-PL" sz="1200"/>
          </a:p>
          <a:p>
            <a:pPr>
              <a:buFontTx/>
              <a:buChar char="•"/>
            </a:pPr>
            <a:r>
              <a:rPr lang="es-ES" altLang="pl-PL" sz="1200"/>
              <a:t>Comissió Permanent de Participació Ciutadana.</a:t>
            </a:r>
          </a:p>
          <a:p>
            <a:pPr>
              <a:buFontTx/>
              <a:buChar char="•"/>
            </a:pPr>
            <a:r>
              <a:rPr lang="es-ES" altLang="pl-PL" sz="1200"/>
              <a:t>Comissions sectorials de Seguiment</a:t>
            </a:r>
          </a:p>
          <a:p>
            <a:pPr lvl="1"/>
            <a:endParaRPr lang="es-ES" altLang="pl-PL" sz="1200"/>
          </a:p>
        </p:txBody>
      </p:sp>
      <p:sp>
        <p:nvSpPr>
          <p:cNvPr id="25605" name="Text Box 11"/>
          <p:cNvSpPr txBox="1">
            <a:spLocks noChangeArrowheads="1"/>
          </p:cNvSpPr>
          <p:nvPr/>
        </p:nvSpPr>
        <p:spPr bwMode="auto">
          <a:xfrm>
            <a:off x="250825" y="2852738"/>
            <a:ext cx="1655763" cy="274637"/>
          </a:xfrm>
          <a:prstGeom prst="rect">
            <a:avLst/>
          </a:prstGeom>
          <a:noFill/>
          <a:ln w="9525">
            <a:noFill/>
            <a:miter lim="800000"/>
            <a:headEnd/>
            <a:tailEnd/>
          </a:ln>
        </p:spPr>
        <p:txBody>
          <a:bodyPr>
            <a:spAutoFit/>
          </a:bodyPr>
          <a:lstStyle/>
          <a:p>
            <a:pPr>
              <a:spcBef>
                <a:spcPct val="50000"/>
              </a:spcBef>
            </a:pPr>
            <a:r>
              <a:rPr lang="es-ES" altLang="pl-PL" sz="1200" b="1"/>
              <a:t>Mecanismes </a:t>
            </a:r>
          </a:p>
        </p:txBody>
      </p:sp>
      <p:sp>
        <p:nvSpPr>
          <p:cNvPr id="25606" name="Text Box 12"/>
          <p:cNvSpPr txBox="1">
            <a:spLocks noChangeArrowheads="1"/>
          </p:cNvSpPr>
          <p:nvPr/>
        </p:nvSpPr>
        <p:spPr bwMode="auto">
          <a:xfrm>
            <a:off x="179388" y="3084513"/>
            <a:ext cx="2447925" cy="1281112"/>
          </a:xfrm>
          <a:prstGeom prst="rect">
            <a:avLst/>
          </a:prstGeom>
          <a:noFill/>
          <a:ln w="9525">
            <a:noFill/>
            <a:miter lim="800000"/>
            <a:headEnd/>
            <a:tailEnd/>
          </a:ln>
        </p:spPr>
        <p:txBody>
          <a:bodyPr>
            <a:spAutoFit/>
          </a:bodyPr>
          <a:lstStyle/>
          <a:p>
            <a:pPr>
              <a:spcBef>
                <a:spcPct val="50000"/>
              </a:spcBef>
              <a:buFontTx/>
              <a:buChar char="•"/>
            </a:pPr>
            <a:r>
              <a:rPr lang="es-ES" altLang="pl-PL" sz="1200"/>
              <a:t>Consell de poble</a:t>
            </a:r>
          </a:p>
          <a:p>
            <a:pPr>
              <a:spcBef>
                <a:spcPct val="50000"/>
              </a:spcBef>
              <a:buFontTx/>
              <a:buChar char="•"/>
            </a:pPr>
            <a:r>
              <a:rPr lang="es-ES" altLang="pl-PL" sz="1200"/>
              <a:t>Consulta ciutadana</a:t>
            </a:r>
          </a:p>
          <a:p>
            <a:pPr>
              <a:spcBef>
                <a:spcPct val="50000"/>
              </a:spcBef>
              <a:buFontTx/>
              <a:buChar char="•"/>
            </a:pPr>
            <a:r>
              <a:rPr lang="es-ES" altLang="pl-PL" sz="1200"/>
              <a:t>Nuclis d’Intervenció Participativa</a:t>
            </a:r>
          </a:p>
          <a:p>
            <a:pPr>
              <a:spcBef>
                <a:spcPct val="50000"/>
              </a:spcBef>
              <a:buFontTx/>
              <a:buChar char="•"/>
            </a:pPr>
            <a:r>
              <a:rPr lang="es-ES" altLang="pl-PL" sz="1200"/>
              <a:t>Tallers de debat amb grups informals</a:t>
            </a:r>
          </a:p>
        </p:txBody>
      </p:sp>
      <p:sp>
        <p:nvSpPr>
          <p:cNvPr id="25607" name="Text Box 27"/>
          <p:cNvSpPr txBox="1">
            <a:spLocks noChangeArrowheads="1"/>
          </p:cNvSpPr>
          <p:nvPr/>
        </p:nvSpPr>
        <p:spPr bwMode="auto">
          <a:xfrm>
            <a:off x="179388" y="765175"/>
            <a:ext cx="3313112" cy="2192338"/>
          </a:xfrm>
          <a:prstGeom prst="rect">
            <a:avLst/>
          </a:prstGeom>
          <a:noFill/>
          <a:ln w="9525">
            <a:noFill/>
            <a:miter lim="800000"/>
            <a:headEnd/>
            <a:tailEnd/>
          </a:ln>
        </p:spPr>
        <p:txBody>
          <a:bodyPr>
            <a:spAutoFit/>
          </a:bodyPr>
          <a:lstStyle/>
          <a:p>
            <a:r>
              <a:rPr lang="ca-ES" altLang="pl-PL" sz="1200"/>
              <a:t>El reglament de Participació Ciutadana de Figaró-Montmany preveu 3 </a:t>
            </a:r>
            <a:r>
              <a:rPr lang="ca-ES" altLang="pl-PL" sz="1200" b="1"/>
              <a:t>àmbits de participació</a:t>
            </a:r>
            <a:r>
              <a:rPr lang="ca-ES" altLang="pl-PL" sz="1200"/>
              <a:t>:</a:t>
            </a:r>
          </a:p>
          <a:p>
            <a:endParaRPr lang="ca-ES" altLang="pl-PL" sz="1200"/>
          </a:p>
          <a:p>
            <a:pPr>
              <a:buFontTx/>
              <a:buChar char="•"/>
            </a:pPr>
            <a:r>
              <a:rPr lang="ca-ES" altLang="pl-PL" sz="1200"/>
              <a:t>L'àmbit estratègic (Pla d'Actuació Municipal) que determina els eixos d’actuació i les inversions de tot el mandat.</a:t>
            </a:r>
          </a:p>
          <a:p>
            <a:pPr>
              <a:buFontTx/>
              <a:buChar char="•"/>
            </a:pPr>
            <a:r>
              <a:rPr lang="ca-ES" altLang="pl-PL" sz="1200"/>
              <a:t>El Pressupost Participatiu, anual.</a:t>
            </a:r>
          </a:p>
          <a:p>
            <a:pPr>
              <a:buFontTx/>
              <a:buChar char="•"/>
            </a:pPr>
            <a:r>
              <a:rPr lang="ca-ES" altLang="pl-PL" sz="1200"/>
              <a:t>Les polítiques concretes i els Plans transversals.</a:t>
            </a:r>
          </a:p>
          <a:p>
            <a:pPr>
              <a:spcBef>
                <a:spcPct val="50000"/>
              </a:spcBef>
            </a:pPr>
            <a:endParaRPr lang="es-ES" altLang="pl-PL" sz="1200"/>
          </a:p>
        </p:txBody>
      </p:sp>
      <p:sp>
        <p:nvSpPr>
          <p:cNvPr id="25608" name="Text Box 29"/>
          <p:cNvSpPr txBox="1">
            <a:spLocks noChangeArrowheads="1"/>
          </p:cNvSpPr>
          <p:nvPr/>
        </p:nvSpPr>
        <p:spPr bwMode="auto">
          <a:xfrm>
            <a:off x="4140200" y="2420938"/>
            <a:ext cx="4824413" cy="1552575"/>
          </a:xfrm>
          <a:prstGeom prst="rect">
            <a:avLst/>
          </a:prstGeom>
          <a:noFill/>
          <a:ln w="9525">
            <a:noFill/>
            <a:miter lim="800000"/>
            <a:headEnd/>
            <a:tailEnd/>
          </a:ln>
        </p:spPr>
        <p:txBody>
          <a:bodyPr>
            <a:spAutoFit/>
          </a:bodyPr>
          <a:lstStyle/>
          <a:p>
            <a:r>
              <a:rPr lang="ca-ES" altLang="pl-PL" sz="1200" b="1"/>
              <a:t>Processos de participació ciutadana</a:t>
            </a:r>
            <a:r>
              <a:rPr lang="ca-ES" altLang="pl-PL" sz="1200"/>
              <a:t> oberts:</a:t>
            </a:r>
          </a:p>
          <a:p>
            <a:endParaRPr lang="ca-ES" altLang="pl-PL" sz="1200"/>
          </a:p>
          <a:p>
            <a:pPr>
              <a:buFontTx/>
              <a:buChar char="•"/>
            </a:pPr>
            <a:r>
              <a:rPr lang="ca-ES" altLang="pl-PL" sz="1200"/>
              <a:t>Agenda 21</a:t>
            </a:r>
          </a:p>
          <a:p>
            <a:pPr>
              <a:buFontTx/>
              <a:buChar char="•"/>
            </a:pPr>
            <a:r>
              <a:rPr lang="ca-ES" altLang="pl-PL" sz="1200"/>
              <a:t>Gestió d'equipaments municipals: creació del grup de seguiment del centre cívic.</a:t>
            </a:r>
          </a:p>
          <a:p>
            <a:pPr>
              <a:buFontTx/>
              <a:buChar char="•"/>
            </a:pPr>
            <a:r>
              <a:rPr lang="ca-ES" altLang="pl-PL" sz="1200"/>
              <a:t>PAM i grans inversions 2012-2015</a:t>
            </a:r>
          </a:p>
          <a:p>
            <a:pPr>
              <a:buFontTx/>
              <a:buChar char="•"/>
            </a:pPr>
            <a:r>
              <a:rPr lang="ca-ES" altLang="pl-PL" sz="1200"/>
              <a:t>Pressupostos Participatius 2011</a:t>
            </a:r>
          </a:p>
          <a:p>
            <a:pPr>
              <a:buFontTx/>
              <a:buChar char="•"/>
            </a:pPr>
            <a:r>
              <a:rPr lang="ca-ES" altLang="pl-PL" sz="1200"/>
              <a:t>Projecte Educatiu (PEF)</a:t>
            </a:r>
            <a:endParaRPr lang="es-ES" altLang="pl-PL" sz="1200"/>
          </a:p>
        </p:txBody>
      </p:sp>
      <p:sp>
        <p:nvSpPr>
          <p:cNvPr id="25609" name="Oval 31"/>
          <p:cNvSpPr>
            <a:spLocks noChangeArrowheads="1"/>
          </p:cNvSpPr>
          <p:nvPr/>
        </p:nvSpPr>
        <p:spPr bwMode="auto">
          <a:xfrm>
            <a:off x="6910388" y="908050"/>
            <a:ext cx="2233612" cy="1081088"/>
          </a:xfrm>
          <a:prstGeom prst="ellipse">
            <a:avLst/>
          </a:prstGeom>
          <a:noFill/>
          <a:ln w="9525">
            <a:solidFill>
              <a:schemeClr val="tx1"/>
            </a:solidFill>
            <a:round/>
            <a:headEnd/>
            <a:tailEnd/>
          </a:ln>
        </p:spPr>
        <p:txBody>
          <a:bodyPr/>
          <a:lstStyle/>
          <a:p>
            <a:pPr algn="ctr"/>
            <a:r>
              <a:rPr lang="es-ES" altLang="pl-PL" sz="1000"/>
              <a:t>CS Agenda 21</a:t>
            </a:r>
          </a:p>
          <a:p>
            <a:pPr algn="ctr"/>
            <a:r>
              <a:rPr lang="es-ES" altLang="pl-PL" sz="1000"/>
              <a:t>CS Llei de barris</a:t>
            </a:r>
          </a:p>
          <a:p>
            <a:pPr algn="ctr"/>
            <a:r>
              <a:rPr lang="es-ES" altLang="pl-PL" sz="1000"/>
              <a:t>Grup impulsor del PEF</a:t>
            </a:r>
          </a:p>
          <a:p>
            <a:pPr algn="ctr"/>
            <a:r>
              <a:rPr lang="es-ES" altLang="pl-PL" sz="1000"/>
              <a:t>Grup Seguiment centre cívic</a:t>
            </a:r>
          </a:p>
          <a:p>
            <a:pPr algn="ctr"/>
            <a:endParaRPr lang="es-ES" altLang="pl-PL" sz="1000"/>
          </a:p>
        </p:txBody>
      </p:sp>
      <p:sp>
        <p:nvSpPr>
          <p:cNvPr id="25610" name="AutoShape 32"/>
          <p:cNvSpPr>
            <a:spLocks noChangeArrowheads="1"/>
          </p:cNvSpPr>
          <p:nvPr/>
        </p:nvSpPr>
        <p:spPr bwMode="auto">
          <a:xfrm>
            <a:off x="6516688" y="1844675"/>
            <a:ext cx="576262" cy="360363"/>
          </a:xfrm>
          <a:prstGeom prst="curvedUpArrow">
            <a:avLst>
              <a:gd name="adj1" fmla="val 31982"/>
              <a:gd name="adj2" fmla="val 63965"/>
              <a:gd name="adj3" fmla="val 33333"/>
            </a:avLst>
          </a:prstGeom>
          <a:solidFill>
            <a:srgbClr val="808000"/>
          </a:solidFill>
          <a:ln w="9525">
            <a:noFill/>
            <a:miter lim="800000"/>
            <a:headEnd/>
            <a:tailEnd/>
          </a:ln>
        </p:spPr>
        <p:txBody>
          <a:bodyPr wrap="none" anchor="ctr"/>
          <a:lstStyle/>
          <a:p>
            <a:endParaRPr lang="pl-PL" altLang="pl-PL"/>
          </a:p>
        </p:txBody>
      </p:sp>
      <p:sp>
        <p:nvSpPr>
          <p:cNvPr id="25611" name="Text Box 34"/>
          <p:cNvSpPr txBox="1">
            <a:spLocks noChangeArrowheads="1"/>
          </p:cNvSpPr>
          <p:nvPr/>
        </p:nvSpPr>
        <p:spPr bwMode="auto">
          <a:xfrm>
            <a:off x="468313" y="4724400"/>
            <a:ext cx="3455987" cy="1463675"/>
          </a:xfrm>
          <a:prstGeom prst="rect">
            <a:avLst/>
          </a:prstGeom>
          <a:noFill/>
          <a:ln w="9525">
            <a:noFill/>
            <a:miter lim="800000"/>
            <a:headEnd/>
            <a:tailEnd/>
          </a:ln>
        </p:spPr>
        <p:txBody>
          <a:bodyPr>
            <a:spAutoFit/>
          </a:bodyPr>
          <a:lstStyle/>
          <a:p>
            <a:pPr>
              <a:spcBef>
                <a:spcPct val="50000"/>
              </a:spcBef>
            </a:pPr>
            <a:r>
              <a:rPr lang="es-ES" altLang="pl-PL" sz="1200"/>
              <a:t>Dades participació pressupostos 2010</a:t>
            </a:r>
          </a:p>
          <a:p>
            <a:pPr>
              <a:spcBef>
                <a:spcPct val="50000"/>
              </a:spcBef>
              <a:buFontTx/>
              <a:buChar char="-"/>
            </a:pPr>
            <a:r>
              <a:rPr lang="es-ES" altLang="pl-PL" sz="1200"/>
              <a:t>Nombre participants: 289 (29,5 % del cens de votants)</a:t>
            </a:r>
          </a:p>
          <a:p>
            <a:pPr>
              <a:spcBef>
                <a:spcPct val="50000"/>
              </a:spcBef>
              <a:buFontTx/>
              <a:buChar char="-"/>
            </a:pPr>
            <a:r>
              <a:rPr lang="es-ES" altLang="pl-PL" sz="1200"/>
              <a:t>Votants nacionalitat estrangera: 10% (14, 4 % de poblaicó estrangera al municipi)</a:t>
            </a:r>
          </a:p>
          <a:p>
            <a:pPr>
              <a:spcBef>
                <a:spcPct val="50000"/>
              </a:spcBef>
              <a:buFontTx/>
              <a:buChar char="-"/>
            </a:pPr>
            <a:r>
              <a:rPr lang="es-ES" altLang="pl-PL" sz="1200"/>
              <a:t>Diversitat edats. </a:t>
            </a:r>
          </a:p>
        </p:txBody>
      </p:sp>
      <p:pic>
        <p:nvPicPr>
          <p:cNvPr id="25612" name="Picture 35"/>
          <p:cNvPicPr>
            <a:picLocks noChangeAspect="1" noChangeArrowheads="1"/>
          </p:cNvPicPr>
          <p:nvPr/>
        </p:nvPicPr>
        <p:blipFill>
          <a:blip r:embed="rId2" cstate="print"/>
          <a:srcRect/>
          <a:stretch>
            <a:fillRect/>
          </a:stretch>
        </p:blipFill>
        <p:spPr bwMode="auto">
          <a:xfrm>
            <a:off x="4643438" y="4652963"/>
            <a:ext cx="3419475" cy="1771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969" name="Group 81"/>
          <p:cNvGraphicFramePr>
            <a:graphicFrameLocks noGrp="1"/>
          </p:cNvGraphicFramePr>
          <p:nvPr/>
        </p:nvGraphicFramePr>
        <p:xfrm>
          <a:off x="0" y="549275"/>
          <a:ext cx="9144000" cy="6138863"/>
        </p:xfrm>
        <a:graphic>
          <a:graphicData uri="http://schemas.openxmlformats.org/drawingml/2006/table">
            <a:tbl>
              <a:tblPr/>
              <a:tblGrid>
                <a:gridCol w="4573588"/>
                <a:gridCol w="4570412"/>
              </a:tblGrid>
              <a:tr h="2873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a-ES" altLang="pl-PL" sz="1200" b="0" i="0" u="none" strike="noStrike" cap="none" normalizeH="0" baseline="0" smtClean="0">
                          <a:ln>
                            <a:noFill/>
                          </a:ln>
                          <a:solidFill>
                            <a:srgbClr val="00B050"/>
                          </a:solidFill>
                          <a:effectLst/>
                          <a:latin typeface="Arial" charset="0"/>
                          <a:ea typeface="Calibri" pitchFamily="34" charset="0"/>
                          <a:cs typeface="Times New Roman" pitchFamily="48" charset="0"/>
                          <a:sym typeface="Wingdings" pitchFamily="2"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a-ES" altLang="pl-PL" sz="1200" b="0" i="0" u="none" strike="noStrike" cap="none" normalizeH="0" baseline="0" smtClean="0">
                          <a:ln>
                            <a:noFill/>
                          </a:ln>
                          <a:solidFill>
                            <a:srgbClr val="FF0000"/>
                          </a:solidFill>
                          <a:effectLst/>
                          <a:latin typeface="Arial" charset="0"/>
                          <a:ea typeface="Calibri" pitchFamily="34" charset="0"/>
                          <a:cs typeface="Times New Roman" pitchFamily="48" charset="0"/>
                          <a:sym typeface="Wingdings" pitchFamily="2"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DBDB"/>
                    </a:solidFill>
                  </a:tcPr>
                </a:tc>
              </a:tr>
              <a:tr h="215900">
                <a:tc gridSpan="2">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a-ES" altLang="pl-PL" sz="1200" b="1" i="0" u="none" strike="noStrike" cap="none" normalizeH="0" baseline="0" smtClean="0">
                          <a:ln>
                            <a:noFill/>
                          </a:ln>
                          <a:solidFill>
                            <a:schemeClr val="tx1"/>
                          </a:solidFill>
                          <a:effectLst/>
                          <a:latin typeface="Arial" charset="0"/>
                          <a:ea typeface="Arial Unicode MS" pitchFamily="34" charset="-128"/>
                          <a:cs typeface="Times New Roman" pitchFamily="48" charset="0"/>
                        </a:rPr>
                        <a:t>Participació</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pl-PL"/>
                    </a:p>
                  </a:txBody>
                  <a:tcPr/>
                </a:tc>
              </a:tr>
              <a:tr h="521652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Figaró- Montmany és un municipi de referència pel que fa a la participació. Disposem d’un model de participació que és un bé patrimonial que es pot extrapolar a altres llocs. </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Premi a la Innovació Democràtica 2006.</a:t>
                      </a:r>
                    </a:p>
                    <a:p>
                      <a:pPr marL="0" marR="0" lvl="0" indent="0" algn="just" defTabSz="914400" rtl="0" eaLnBrk="0" fontAlgn="base" latinLnBrk="0" hangingPunct="0">
                        <a:lnSpc>
                          <a:spcPct val="100000"/>
                        </a:lnSpc>
                        <a:spcBef>
                          <a:spcPct val="0"/>
                        </a:spcBef>
                        <a:spcAft>
                          <a:spcPct val="0"/>
                        </a:spcAft>
                        <a:buClrTx/>
                        <a:buSzTx/>
                        <a:buFont typeface="Symbol" pitchFamily="18" charset="2"/>
                        <a:buNone/>
                        <a:tabLst/>
                      </a:pPr>
                      <a:endPar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Un teixit associatiu ric i divers. Agents socials molt implicats.</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La diagnosi i el taller de futur elaborats el 2004 van definir un model de poble consensuat que ha estat el marc de les diferents actuacions municipals.</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L’experiència i els hàbits de treball que s’han anat consolidant en matèria de participació ciutadana. </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000" b="0" i="0" u="none" strike="noStrike" cap="none" normalizeH="0" baseline="0" smtClean="0">
                        <a:ln>
                          <a:noFill/>
                        </a:ln>
                        <a:solidFill>
                          <a:schemeClr val="tx1"/>
                        </a:solidFill>
                        <a:effectLst/>
                        <a:latin typeface="Arial"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Increment de processos per a l’elaboració dels principals plans de planificació de l’acció de govern: Pla d’accessibiliat, POUM, Projecte Educatiu, intervencions urbanístiques, etc.</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000" b="0" i="0" u="none" strike="noStrike" cap="none" normalizeH="0" baseline="0" smtClean="0">
                        <a:ln>
                          <a:noFill/>
                        </a:ln>
                        <a:solidFill>
                          <a:schemeClr val="tx1"/>
                        </a:solidFill>
                        <a:effectLst/>
                        <a:latin typeface="Arial"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L’actual renovació de la CPPC pot implicar noves sinèrgies.</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000" b="0" i="0" u="none" strike="noStrike" cap="none" normalizeH="0" baseline="0" smtClean="0">
                        <a:ln>
                          <a:noFill/>
                        </a:ln>
                        <a:solidFill>
                          <a:schemeClr val="tx1"/>
                        </a:solidFill>
                        <a:effectLst/>
                        <a:latin typeface="Arial"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La participació als pressupostos participatius és elevada i diversa. Els nivells de diversitat assolits són molt bons.</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000" b="0" i="0" u="none" strike="noStrike" cap="none" normalizeH="0" baseline="0" smtClean="0">
                        <a:ln>
                          <a:noFill/>
                        </a:ln>
                        <a:solidFill>
                          <a:schemeClr val="tx1"/>
                        </a:solidFill>
                        <a:effectLst/>
                        <a:latin typeface="Arial"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El procés de pressupostos participatius afavoreix la integració de persones estrangeres.</a:t>
                      </a:r>
                      <a:r>
                        <a:rPr kumimoji="0" lang="es-ES" altLang="pl-PL" sz="1000" b="0" i="0" u="none" strike="noStrike" cap="none" normalizeH="0" baseline="0" smtClean="0">
                          <a:ln>
                            <a:noFill/>
                          </a:ln>
                          <a:solidFill>
                            <a:schemeClr val="tx1"/>
                          </a:solidFill>
                          <a:effectLst/>
                          <a:latin typeface="Arial" charset="0"/>
                          <a:cs typeface="Times New Roman" pitchFamily="48" charset="0"/>
                        </a:rPr>
                        <a:t> </a:t>
                      </a:r>
                      <a:r>
                        <a:rPr kumimoji="0" lang="ca-ES" altLang="pl-PL" sz="10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La participació dels nouvinguts/des en els pressupostos participatius és molt alta.</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000" b="0" i="0" u="none" strike="noStrike" cap="none" normalizeH="0" baseline="0" smtClean="0">
                        <a:ln>
                          <a:noFill/>
                        </a:ln>
                        <a:solidFill>
                          <a:schemeClr val="tx1"/>
                        </a:solidFill>
                        <a:effectLst/>
                        <a:latin typeface="Arial"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Hi ha una bona integració entre els processos participatius i els òrgans estables de participació.</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000" b="0" i="0" u="none" strike="noStrike" cap="none" normalizeH="0" baseline="0" smtClean="0">
                        <a:ln>
                          <a:noFill/>
                        </a:ln>
                        <a:solidFill>
                          <a:schemeClr val="tx1"/>
                        </a:solidFill>
                        <a:effectLst/>
                        <a:latin typeface="Arial"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Bona integració entre la planificació estratègica i el pressupost anual.</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ca-ES" altLang="pl-PL" sz="1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lvl1pPr indent="449263"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Necessitat d’actualitzar la diagnosi sobre l’estat del municipi i els eixos d’actuació prioritaris.</a:t>
                      </a: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Cal reforçar el vincle entre la planificació estratègica i els pressupostos participatius.</a:t>
                      </a: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0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Calibri" pitchFamily="34" charset="0"/>
                        </a:rPr>
                        <a:t>Amb els pressupostos participatius,  de vegades es generen expectatives que no es compleixen.</a:t>
                      </a: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000" b="0" i="0" u="none" strike="noStrike" cap="none" normalizeH="0" baseline="0" smtClean="0">
                        <a:ln>
                          <a:noFill/>
                        </a:ln>
                        <a:solidFill>
                          <a:schemeClr val="tx1"/>
                        </a:solidFill>
                        <a:effectLst/>
                        <a:latin typeface="Arial" charset="0"/>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Cal millorar la inclusió de sectors minoritaris i el nombre de participants.</a:t>
                      </a: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000" b="0" i="0" u="none" strike="noStrike" cap="none" normalizeH="0" baseline="0" smtClean="0">
                        <a:ln>
                          <a:noFill/>
                        </a:ln>
                        <a:solidFill>
                          <a:schemeClr val="tx1"/>
                        </a:solidFill>
                        <a:effectLst/>
                        <a:latin typeface="Arial" charset="0"/>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Cal aprofundir en l’avaluació dels processos participatius.</a:t>
                      </a: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000" b="0" i="0" u="none" strike="noStrike" cap="none" normalizeH="0" baseline="0" smtClean="0">
                        <a:ln>
                          <a:noFill/>
                        </a:ln>
                        <a:solidFill>
                          <a:schemeClr val="tx1"/>
                        </a:solidFill>
                        <a:effectLst/>
                        <a:latin typeface="Arial" charset="0"/>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Necessitat d’acotar més les accions a incloure en els pressupostos.</a:t>
                      </a: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000" b="0" i="0" u="none" strike="noStrike" cap="none" normalizeH="0" baseline="0" smtClean="0">
                        <a:ln>
                          <a:noFill/>
                        </a:ln>
                        <a:solidFill>
                          <a:schemeClr val="tx1"/>
                        </a:solidFill>
                        <a:effectLst/>
                        <a:latin typeface="Arial" charset="0"/>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L’execució de les accions resultants de pressupostos participatius sovint no es concreten amb participació.</a:t>
                      </a: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000" b="0" i="0" u="none" strike="noStrike" cap="none" normalizeH="0" baseline="0" smtClean="0">
                        <a:ln>
                          <a:noFill/>
                        </a:ln>
                        <a:solidFill>
                          <a:schemeClr val="tx1"/>
                        </a:solidFill>
                        <a:effectLst/>
                        <a:latin typeface="Arial" charset="0"/>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Cal millorar l’assistència als Consells de poble.</a:t>
                      </a: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000" b="0" i="0" u="none" strike="noStrike" cap="none" normalizeH="0" baseline="0" smtClean="0">
                        <a:ln>
                          <a:noFill/>
                        </a:ln>
                        <a:solidFill>
                          <a:schemeClr val="tx1"/>
                        </a:solidFill>
                        <a:effectLst/>
                        <a:latin typeface="Arial" charset="0"/>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Manquen criteris clars a l’hora de determinar quins plans o projectes es fan amb participació.</a:t>
                      </a: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000" b="0" i="0" u="none" strike="noStrike" cap="none" normalizeH="0" baseline="0" smtClean="0">
                        <a:ln>
                          <a:noFill/>
                        </a:ln>
                        <a:solidFill>
                          <a:schemeClr val="tx1"/>
                        </a:solidFill>
                        <a:effectLst/>
                        <a:latin typeface="Arial" charset="0"/>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Cal aconseguir una major implicació dels veïns i veïnes en les entitats i en les activitats que aquestes organitzen.</a:t>
                      </a:r>
                    </a:p>
                    <a:p>
                      <a:pPr marL="0" marR="0" lvl="0" indent="449263" algn="l" defTabSz="914400" rtl="0" eaLnBrk="0" fontAlgn="base" latinLnBrk="0" hangingPunct="0">
                        <a:lnSpc>
                          <a:spcPct val="100000"/>
                        </a:lnSpc>
                        <a:spcBef>
                          <a:spcPct val="0"/>
                        </a:spcBef>
                        <a:spcAft>
                          <a:spcPct val="0"/>
                        </a:spcAft>
                        <a:buClrTx/>
                        <a:buSzTx/>
                        <a:buFont typeface="Symbol" pitchFamily="18" charset="2"/>
                        <a:buNone/>
                        <a:tabLst/>
                      </a:pPr>
                      <a:endParaRPr kumimoji="0" lang="ca-ES" altLang="pl-PL" sz="1000" b="0" i="0" u="none" strike="noStrike" cap="none" normalizeH="0" baseline="0" smtClean="0">
                        <a:ln>
                          <a:noFill/>
                        </a:ln>
                        <a:solidFill>
                          <a:schemeClr val="tx1"/>
                        </a:solidFill>
                        <a:effectLst/>
                        <a:latin typeface="Arial" charset="0"/>
                        <a:ea typeface="Arial Unicode MS" pitchFamily="34" charset="-128"/>
                        <a:cs typeface="Arial Unicode MS" pitchFamily="34" charset="-128"/>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Manquen AV en algunes zones del municipi com per exemple Vallcàrquera.</a:t>
                      </a: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000" b="0" i="0" u="none" strike="noStrike" cap="none" normalizeH="0" baseline="0" smtClean="0">
                        <a:ln>
                          <a:noFill/>
                        </a:ln>
                        <a:solidFill>
                          <a:schemeClr val="tx1"/>
                        </a:solidFill>
                        <a:effectLst/>
                        <a:latin typeface="Arial" charset="0"/>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Caldria treballar per integrar tots els col·lectius del municipi</a:t>
                      </a:r>
                    </a:p>
                    <a:p>
                      <a:pPr marL="0" marR="0" lvl="0" indent="449263" algn="l" defTabSz="914400" rtl="0" eaLnBrk="0" fontAlgn="base" latinLnBrk="0" hangingPunct="0">
                        <a:lnSpc>
                          <a:spcPct val="100000"/>
                        </a:lnSpc>
                        <a:spcBef>
                          <a:spcPct val="0"/>
                        </a:spcBef>
                        <a:spcAft>
                          <a:spcPct val="0"/>
                        </a:spcAft>
                        <a:buClrTx/>
                        <a:buSzTx/>
                        <a:buFont typeface="Symbol" pitchFamily="18" charset="2"/>
                        <a:buNone/>
                        <a:tabLst/>
                      </a:pPr>
                      <a:endParaRPr kumimoji="0" lang="es-ES" altLang="pl-PL" sz="1000" b="0" i="0" u="none" strike="noStrike" cap="none" normalizeH="0" baseline="0" smtClean="0">
                        <a:ln>
                          <a:noFill/>
                        </a:ln>
                        <a:solidFill>
                          <a:schemeClr val="tx1"/>
                        </a:solidFill>
                        <a:effectLst/>
                        <a:latin typeface="Arial" charset="0"/>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Cal potenciar més la participació dels joves.</a:t>
                      </a: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000" b="0" i="0" u="none" strike="noStrike" cap="none" normalizeH="0" baseline="0" smtClean="0">
                        <a:ln>
                          <a:noFill/>
                        </a:ln>
                        <a:solidFill>
                          <a:schemeClr val="tx1"/>
                        </a:solidFill>
                        <a:effectLst/>
                        <a:latin typeface="Arial" charset="0"/>
                        <a:cs typeface="Times New Roman" pitchFamily="48" charset="0"/>
                      </a:endParaRPr>
                    </a:p>
                    <a:p>
                      <a:pPr marL="0" marR="0" lvl="0" indent="449263"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0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Cal millorar la comunicació de l’Ajuntament i la informació a la ciutadania.</a:t>
                      </a:r>
                      <a:endParaRPr kumimoji="0" lang="es-ES" altLang="pl-PL" sz="1000" b="0" i="0" u="none" strike="noStrike" cap="none" normalizeH="0" baseline="0" smtClean="0">
                        <a:ln>
                          <a:noFill/>
                        </a:ln>
                        <a:solidFill>
                          <a:schemeClr val="tx1"/>
                        </a:solidFill>
                        <a:effectLst/>
                        <a:latin typeface="Arial" charset="0"/>
                        <a:cs typeface="Times New Roman" pitchFamily="4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DBDB"/>
                    </a:solidFill>
                  </a:tcPr>
                </a:tc>
              </a:tr>
            </a:tbl>
          </a:graphicData>
        </a:graphic>
      </p:graphicFrame>
      <p:sp>
        <p:nvSpPr>
          <p:cNvPr id="26640" name="Rectangle 4"/>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PARTICIPACIÓ</a:t>
            </a:r>
          </a:p>
        </p:txBody>
      </p:sp>
      <p:sp>
        <p:nvSpPr>
          <p:cNvPr id="26641" name="Rectangle 4"/>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PARTICIPACIÓ</a:t>
            </a:r>
          </a:p>
        </p:txBody>
      </p:sp>
      <p:sp>
        <p:nvSpPr>
          <p:cNvPr id="26642" name="Text Box 24"/>
          <p:cNvSpPr txBox="1">
            <a:spLocks noChangeArrowheads="1"/>
          </p:cNvSpPr>
          <p:nvPr/>
        </p:nvSpPr>
        <p:spPr bwMode="auto">
          <a:xfrm>
            <a:off x="7092950" y="109538"/>
            <a:ext cx="2051050" cy="366712"/>
          </a:xfrm>
          <a:prstGeom prst="rect">
            <a:avLst/>
          </a:prstGeom>
          <a:noFill/>
          <a:ln w="9525">
            <a:noFill/>
            <a:miter lim="800000"/>
            <a:headEnd/>
            <a:tailEnd/>
          </a:ln>
        </p:spPr>
        <p:txBody>
          <a:bodyPr>
            <a:spAutoFit/>
          </a:bodyPr>
          <a:lstStyle/>
          <a:p>
            <a:pPr>
              <a:spcBef>
                <a:spcPct val="50000"/>
              </a:spcBef>
            </a:pPr>
            <a:r>
              <a:rPr lang="es-ES" altLang="pl-PL" sz="1800"/>
              <a:t>Elements clau</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5292725" cy="274638"/>
          </a:xfrm>
          <a:prstGeom prst="rect">
            <a:avLst/>
          </a:prstGeom>
          <a:noFill/>
          <a:ln w="9525">
            <a:noFill/>
            <a:miter lim="800000"/>
            <a:headEnd/>
            <a:tailEnd/>
          </a:ln>
        </p:spPr>
        <p:txBody>
          <a:bodyPr>
            <a:spAutoFit/>
          </a:bodyPr>
          <a:lstStyle/>
          <a:p>
            <a:pPr>
              <a:spcBef>
                <a:spcPct val="50000"/>
              </a:spcBef>
            </a:pPr>
            <a:r>
              <a:rPr lang="es-ES" altLang="pl-PL" sz="1200" b="1">
                <a:solidFill>
                  <a:srgbClr val="808000"/>
                </a:solidFill>
              </a:rPr>
              <a:t>Esquema de plans i espais de participació existents</a:t>
            </a:r>
          </a:p>
        </p:txBody>
      </p:sp>
      <p:sp>
        <p:nvSpPr>
          <p:cNvPr id="27651" name="Rectangle 4"/>
          <p:cNvSpPr>
            <a:spLocks noChangeArrowheads="1"/>
          </p:cNvSpPr>
          <p:nvPr/>
        </p:nvSpPr>
        <p:spPr bwMode="auto">
          <a:xfrm>
            <a:off x="142875" y="622300"/>
            <a:ext cx="1150938" cy="1150938"/>
          </a:xfrm>
          <a:prstGeom prst="rect">
            <a:avLst/>
          </a:prstGeom>
          <a:noFill/>
          <a:ln w="9525">
            <a:solidFill>
              <a:schemeClr val="tx1"/>
            </a:solidFill>
            <a:miter lim="800000"/>
            <a:headEnd/>
            <a:tailEnd/>
          </a:ln>
        </p:spPr>
        <p:txBody>
          <a:bodyPr/>
          <a:lstStyle/>
          <a:p>
            <a:r>
              <a:rPr lang="es-ES" altLang="pl-PL" sz="1000"/>
              <a:t>Alcaldia</a:t>
            </a:r>
          </a:p>
          <a:p>
            <a:endParaRPr lang="es-ES" altLang="pl-PL" sz="1000"/>
          </a:p>
          <a:p>
            <a:r>
              <a:rPr lang="es-ES" altLang="pl-PL" sz="1000"/>
              <a:t>Participació i hisenda</a:t>
            </a:r>
          </a:p>
          <a:p>
            <a:endParaRPr lang="es-ES" altLang="pl-PL" sz="1000"/>
          </a:p>
          <a:p>
            <a:r>
              <a:rPr lang="es-ES" altLang="pl-PL" sz="1000"/>
              <a:t>Urbanisme i medi ambient</a:t>
            </a:r>
          </a:p>
        </p:txBody>
      </p:sp>
      <p:sp>
        <p:nvSpPr>
          <p:cNvPr id="27652" name="Rectangle 5"/>
          <p:cNvSpPr>
            <a:spLocks noChangeArrowheads="1"/>
          </p:cNvSpPr>
          <p:nvPr/>
        </p:nvSpPr>
        <p:spPr bwMode="auto">
          <a:xfrm>
            <a:off x="1657350" y="620713"/>
            <a:ext cx="1150938" cy="360362"/>
          </a:xfrm>
          <a:prstGeom prst="rect">
            <a:avLst/>
          </a:prstGeom>
          <a:noFill/>
          <a:ln w="9525">
            <a:solidFill>
              <a:schemeClr val="tx1"/>
            </a:solidFill>
            <a:miter lim="800000"/>
            <a:headEnd/>
            <a:tailEnd/>
          </a:ln>
        </p:spPr>
        <p:txBody>
          <a:bodyPr/>
          <a:lstStyle/>
          <a:p>
            <a:r>
              <a:rPr lang="es-ES" altLang="pl-PL" sz="1000"/>
              <a:t>Via pública i comerç</a:t>
            </a:r>
          </a:p>
        </p:txBody>
      </p:sp>
      <p:sp>
        <p:nvSpPr>
          <p:cNvPr id="27653" name="Rectangle 6"/>
          <p:cNvSpPr>
            <a:spLocks noChangeArrowheads="1"/>
          </p:cNvSpPr>
          <p:nvPr/>
        </p:nvSpPr>
        <p:spPr bwMode="auto">
          <a:xfrm>
            <a:off x="4608513" y="620713"/>
            <a:ext cx="1150937" cy="431800"/>
          </a:xfrm>
          <a:prstGeom prst="rect">
            <a:avLst/>
          </a:prstGeom>
          <a:noFill/>
          <a:ln w="9525">
            <a:solidFill>
              <a:schemeClr val="tx1"/>
            </a:solidFill>
            <a:miter lim="800000"/>
            <a:headEnd/>
            <a:tailEnd/>
          </a:ln>
        </p:spPr>
        <p:txBody>
          <a:bodyPr/>
          <a:lstStyle/>
          <a:p>
            <a:r>
              <a:rPr lang="es-ES" altLang="pl-PL" sz="1000"/>
              <a:t>Educació, cultura i joventut</a:t>
            </a:r>
          </a:p>
        </p:txBody>
      </p:sp>
      <p:sp>
        <p:nvSpPr>
          <p:cNvPr id="27654" name="Rectangle 7"/>
          <p:cNvSpPr>
            <a:spLocks noChangeArrowheads="1"/>
          </p:cNvSpPr>
          <p:nvPr/>
        </p:nvSpPr>
        <p:spPr bwMode="auto">
          <a:xfrm>
            <a:off x="3095625" y="620713"/>
            <a:ext cx="1150938" cy="576262"/>
          </a:xfrm>
          <a:prstGeom prst="rect">
            <a:avLst/>
          </a:prstGeom>
          <a:noFill/>
          <a:ln w="9525">
            <a:solidFill>
              <a:schemeClr val="tx1"/>
            </a:solidFill>
            <a:miter lim="800000"/>
            <a:headEnd/>
            <a:tailEnd/>
          </a:ln>
        </p:spPr>
        <p:txBody>
          <a:bodyPr/>
          <a:lstStyle/>
          <a:p>
            <a:r>
              <a:rPr lang="es-ES" altLang="pl-PL" sz="1000"/>
              <a:t>Energies sostenibles i ocupació</a:t>
            </a:r>
          </a:p>
        </p:txBody>
      </p:sp>
      <p:sp>
        <p:nvSpPr>
          <p:cNvPr id="27655" name="Rectangle 8"/>
          <p:cNvSpPr>
            <a:spLocks noChangeArrowheads="1"/>
          </p:cNvSpPr>
          <p:nvPr/>
        </p:nvSpPr>
        <p:spPr bwMode="auto">
          <a:xfrm>
            <a:off x="6192838" y="622300"/>
            <a:ext cx="1150937" cy="719138"/>
          </a:xfrm>
          <a:prstGeom prst="rect">
            <a:avLst/>
          </a:prstGeom>
          <a:noFill/>
          <a:ln w="9525">
            <a:solidFill>
              <a:schemeClr val="tx1"/>
            </a:solidFill>
            <a:miter lim="800000"/>
            <a:headEnd/>
            <a:tailEnd/>
          </a:ln>
        </p:spPr>
        <p:txBody>
          <a:bodyPr/>
          <a:lstStyle/>
          <a:p>
            <a:r>
              <a:rPr lang="es-ES" altLang="pl-PL" sz="1000"/>
              <a:t>Acció social, habitatge, promoció</a:t>
            </a:r>
          </a:p>
          <a:p>
            <a:r>
              <a:rPr lang="es-ES" altLang="pl-PL" sz="1000"/>
              <a:t> i turisme</a:t>
            </a:r>
          </a:p>
        </p:txBody>
      </p:sp>
      <p:sp>
        <p:nvSpPr>
          <p:cNvPr id="27656" name="Rectangle 9"/>
          <p:cNvSpPr>
            <a:spLocks noChangeArrowheads="1"/>
          </p:cNvSpPr>
          <p:nvPr/>
        </p:nvSpPr>
        <p:spPr bwMode="auto">
          <a:xfrm>
            <a:off x="7704138" y="693738"/>
            <a:ext cx="1150937" cy="503237"/>
          </a:xfrm>
          <a:prstGeom prst="rect">
            <a:avLst/>
          </a:prstGeom>
          <a:noFill/>
          <a:ln w="9525">
            <a:solidFill>
              <a:schemeClr val="tx1"/>
            </a:solidFill>
            <a:miter lim="800000"/>
            <a:headEnd/>
            <a:tailEnd/>
          </a:ln>
        </p:spPr>
        <p:txBody>
          <a:bodyPr/>
          <a:lstStyle/>
          <a:p>
            <a:r>
              <a:rPr lang="es-ES" altLang="pl-PL" sz="1000"/>
              <a:t>Esports, medi rural </a:t>
            </a:r>
          </a:p>
          <a:p>
            <a:r>
              <a:rPr lang="es-ES" altLang="pl-PL" sz="1000"/>
              <a:t>i forestal</a:t>
            </a:r>
          </a:p>
        </p:txBody>
      </p:sp>
      <p:sp>
        <p:nvSpPr>
          <p:cNvPr id="27657" name="AutoShape 10"/>
          <p:cNvSpPr>
            <a:spLocks noChangeArrowheads="1"/>
          </p:cNvSpPr>
          <p:nvPr/>
        </p:nvSpPr>
        <p:spPr bwMode="auto">
          <a:xfrm>
            <a:off x="142875" y="3644900"/>
            <a:ext cx="1295400" cy="504825"/>
          </a:xfrm>
          <a:prstGeom prst="flowChartAlternateProcess">
            <a:avLst/>
          </a:prstGeom>
          <a:noFill/>
          <a:ln w="9525">
            <a:solidFill>
              <a:schemeClr val="tx1"/>
            </a:solidFill>
            <a:miter lim="800000"/>
            <a:headEnd/>
            <a:tailEnd/>
          </a:ln>
        </p:spPr>
        <p:txBody>
          <a:bodyPr wrap="none" anchor="ctr"/>
          <a:lstStyle/>
          <a:p>
            <a:pPr algn="ctr"/>
            <a:r>
              <a:rPr lang="es-ES" altLang="pl-PL" sz="1000"/>
              <a:t>Agenda 21</a:t>
            </a:r>
          </a:p>
        </p:txBody>
      </p:sp>
      <p:sp>
        <p:nvSpPr>
          <p:cNvPr id="27658" name="AutoShape 11"/>
          <p:cNvSpPr>
            <a:spLocks noChangeArrowheads="1"/>
          </p:cNvSpPr>
          <p:nvPr/>
        </p:nvSpPr>
        <p:spPr bwMode="auto">
          <a:xfrm>
            <a:off x="4679950" y="2852738"/>
            <a:ext cx="1295400" cy="504825"/>
          </a:xfrm>
          <a:prstGeom prst="flowChartAlternateProcess">
            <a:avLst/>
          </a:prstGeom>
          <a:noFill/>
          <a:ln w="9525">
            <a:solidFill>
              <a:schemeClr val="tx1"/>
            </a:solidFill>
            <a:miter lim="800000"/>
            <a:headEnd/>
            <a:tailEnd/>
          </a:ln>
        </p:spPr>
        <p:txBody>
          <a:bodyPr anchor="ctr"/>
          <a:lstStyle/>
          <a:p>
            <a:pPr algn="ctr"/>
            <a:r>
              <a:rPr lang="es-ES" altLang="pl-PL" sz="1000"/>
              <a:t>Projecte Educatiu Figaró</a:t>
            </a:r>
          </a:p>
        </p:txBody>
      </p:sp>
      <p:sp>
        <p:nvSpPr>
          <p:cNvPr id="27659" name="AutoShape 12"/>
          <p:cNvSpPr>
            <a:spLocks noChangeArrowheads="1"/>
          </p:cNvSpPr>
          <p:nvPr/>
        </p:nvSpPr>
        <p:spPr bwMode="auto">
          <a:xfrm>
            <a:off x="1655763" y="2205038"/>
            <a:ext cx="1295400" cy="504825"/>
          </a:xfrm>
          <a:prstGeom prst="flowChartAlternateProcess">
            <a:avLst/>
          </a:prstGeom>
          <a:noFill/>
          <a:ln w="9525">
            <a:solidFill>
              <a:schemeClr val="tx1"/>
            </a:solidFill>
            <a:miter lim="800000"/>
            <a:headEnd/>
            <a:tailEnd/>
          </a:ln>
        </p:spPr>
        <p:txBody>
          <a:bodyPr wrap="none" anchor="ctr"/>
          <a:lstStyle/>
          <a:p>
            <a:pPr algn="ctr"/>
            <a:r>
              <a:rPr lang="es-ES" altLang="pl-PL" sz="1000"/>
              <a:t>Pla accessibilitat</a:t>
            </a:r>
          </a:p>
        </p:txBody>
      </p:sp>
      <p:sp>
        <p:nvSpPr>
          <p:cNvPr id="27660" name="AutoShape 13"/>
          <p:cNvSpPr>
            <a:spLocks noChangeArrowheads="1"/>
          </p:cNvSpPr>
          <p:nvPr/>
        </p:nvSpPr>
        <p:spPr bwMode="auto">
          <a:xfrm>
            <a:off x="3095625" y="2205038"/>
            <a:ext cx="1295400" cy="504825"/>
          </a:xfrm>
          <a:prstGeom prst="flowChartAlternateProcess">
            <a:avLst/>
          </a:prstGeom>
          <a:noFill/>
          <a:ln w="9525">
            <a:solidFill>
              <a:schemeClr val="tx1"/>
            </a:solidFill>
            <a:miter lim="800000"/>
            <a:headEnd/>
            <a:tailEnd/>
          </a:ln>
        </p:spPr>
        <p:txBody>
          <a:bodyPr anchor="ctr"/>
          <a:lstStyle/>
          <a:p>
            <a:pPr algn="ctr"/>
            <a:r>
              <a:rPr lang="es-ES" altLang="pl-PL" sz="1000"/>
              <a:t>Pla Acció Energia Sostenible</a:t>
            </a:r>
          </a:p>
        </p:txBody>
      </p:sp>
      <p:sp>
        <p:nvSpPr>
          <p:cNvPr id="27661" name="AutoShape 14"/>
          <p:cNvSpPr>
            <a:spLocks noChangeArrowheads="1"/>
          </p:cNvSpPr>
          <p:nvPr/>
        </p:nvSpPr>
        <p:spPr bwMode="auto">
          <a:xfrm>
            <a:off x="6192838" y="2203450"/>
            <a:ext cx="1295400" cy="504825"/>
          </a:xfrm>
          <a:prstGeom prst="flowChartAlternateProcess">
            <a:avLst/>
          </a:prstGeom>
          <a:noFill/>
          <a:ln w="9525">
            <a:solidFill>
              <a:schemeClr val="tx1"/>
            </a:solidFill>
            <a:miter lim="800000"/>
            <a:headEnd/>
            <a:tailEnd/>
          </a:ln>
        </p:spPr>
        <p:txBody>
          <a:bodyPr wrap="none" anchor="ctr"/>
          <a:lstStyle/>
          <a:p>
            <a:pPr algn="ctr"/>
            <a:r>
              <a:rPr lang="es-ES" altLang="pl-PL" sz="1000"/>
              <a:t>Pla local d’habitatge</a:t>
            </a:r>
          </a:p>
        </p:txBody>
      </p:sp>
      <p:sp>
        <p:nvSpPr>
          <p:cNvPr id="27662" name="AutoShape 15"/>
          <p:cNvSpPr>
            <a:spLocks noChangeArrowheads="1"/>
          </p:cNvSpPr>
          <p:nvPr/>
        </p:nvSpPr>
        <p:spPr bwMode="auto">
          <a:xfrm>
            <a:off x="6192838" y="2779713"/>
            <a:ext cx="1295400" cy="504825"/>
          </a:xfrm>
          <a:prstGeom prst="flowChartAlternateProcess">
            <a:avLst/>
          </a:prstGeom>
          <a:noFill/>
          <a:ln w="9525">
            <a:solidFill>
              <a:schemeClr val="tx1"/>
            </a:solidFill>
            <a:miter lim="800000"/>
            <a:headEnd/>
            <a:tailEnd/>
          </a:ln>
        </p:spPr>
        <p:txBody>
          <a:bodyPr anchor="ctr"/>
          <a:lstStyle/>
          <a:p>
            <a:pPr algn="ctr"/>
            <a:r>
              <a:rPr lang="es-ES" altLang="pl-PL" sz="1000"/>
              <a:t>Pla prevenció de drogues C-17</a:t>
            </a:r>
          </a:p>
        </p:txBody>
      </p:sp>
      <p:sp>
        <p:nvSpPr>
          <p:cNvPr id="27663" name="AutoShape 16"/>
          <p:cNvSpPr>
            <a:spLocks noChangeArrowheads="1"/>
          </p:cNvSpPr>
          <p:nvPr/>
        </p:nvSpPr>
        <p:spPr bwMode="auto">
          <a:xfrm>
            <a:off x="142875" y="2205038"/>
            <a:ext cx="1295400" cy="504825"/>
          </a:xfrm>
          <a:prstGeom prst="flowChartAlternateProcess">
            <a:avLst/>
          </a:prstGeom>
          <a:noFill/>
          <a:ln w="9525">
            <a:solidFill>
              <a:schemeClr val="tx1"/>
            </a:solidFill>
            <a:miter lim="800000"/>
            <a:headEnd/>
            <a:tailEnd/>
          </a:ln>
        </p:spPr>
        <p:txBody>
          <a:bodyPr anchor="ctr"/>
          <a:lstStyle/>
          <a:p>
            <a:pPr algn="ctr"/>
            <a:r>
              <a:rPr lang="es-ES" altLang="pl-PL" sz="1000"/>
              <a:t>Pla desenvolupament i comerç</a:t>
            </a:r>
          </a:p>
        </p:txBody>
      </p:sp>
      <p:sp>
        <p:nvSpPr>
          <p:cNvPr id="27664" name="AutoShape 17"/>
          <p:cNvSpPr>
            <a:spLocks noChangeArrowheads="1"/>
          </p:cNvSpPr>
          <p:nvPr/>
        </p:nvSpPr>
        <p:spPr bwMode="auto">
          <a:xfrm>
            <a:off x="142875" y="2852738"/>
            <a:ext cx="1295400" cy="504825"/>
          </a:xfrm>
          <a:prstGeom prst="flowChartAlternateProcess">
            <a:avLst/>
          </a:prstGeom>
          <a:noFill/>
          <a:ln w="9525">
            <a:solidFill>
              <a:schemeClr val="tx1"/>
            </a:solidFill>
            <a:miter lim="800000"/>
            <a:headEnd/>
            <a:tailEnd/>
          </a:ln>
        </p:spPr>
        <p:txBody>
          <a:bodyPr anchor="ctr"/>
          <a:lstStyle/>
          <a:p>
            <a:pPr algn="ctr"/>
            <a:r>
              <a:rPr lang="es-ES" altLang="pl-PL" sz="1000"/>
              <a:t>Pla estratègic Acord de Puiggraciós</a:t>
            </a:r>
          </a:p>
        </p:txBody>
      </p:sp>
      <p:sp>
        <p:nvSpPr>
          <p:cNvPr id="27665" name="AutoShape 18"/>
          <p:cNvSpPr>
            <a:spLocks noChangeArrowheads="1"/>
          </p:cNvSpPr>
          <p:nvPr/>
        </p:nvSpPr>
        <p:spPr bwMode="auto">
          <a:xfrm>
            <a:off x="6192838" y="3355975"/>
            <a:ext cx="1295400" cy="504825"/>
          </a:xfrm>
          <a:prstGeom prst="flowChartAlternateProcess">
            <a:avLst/>
          </a:prstGeom>
          <a:noFill/>
          <a:ln w="9525">
            <a:solidFill>
              <a:schemeClr val="tx1"/>
            </a:solidFill>
            <a:miter lim="800000"/>
            <a:headEnd/>
            <a:tailEnd/>
          </a:ln>
        </p:spPr>
        <p:txBody>
          <a:bodyPr anchor="ctr"/>
          <a:lstStyle/>
          <a:p>
            <a:pPr algn="ctr"/>
            <a:r>
              <a:rPr lang="es-ES" altLang="pl-PL" sz="1000"/>
              <a:t>Pla de polítiques de dona</a:t>
            </a:r>
          </a:p>
        </p:txBody>
      </p:sp>
      <p:sp>
        <p:nvSpPr>
          <p:cNvPr id="27666" name="AutoShape 19"/>
          <p:cNvSpPr>
            <a:spLocks noChangeArrowheads="1"/>
          </p:cNvSpPr>
          <p:nvPr/>
        </p:nvSpPr>
        <p:spPr bwMode="auto">
          <a:xfrm>
            <a:off x="6192838" y="3932238"/>
            <a:ext cx="1295400" cy="504825"/>
          </a:xfrm>
          <a:prstGeom prst="flowChartAlternateProcess">
            <a:avLst/>
          </a:prstGeom>
          <a:noFill/>
          <a:ln w="9525">
            <a:solidFill>
              <a:schemeClr val="tx1"/>
            </a:solidFill>
            <a:miter lim="800000"/>
            <a:headEnd/>
            <a:tailEnd/>
          </a:ln>
        </p:spPr>
        <p:txBody>
          <a:bodyPr anchor="ctr"/>
          <a:lstStyle/>
          <a:p>
            <a:pPr algn="ctr"/>
            <a:r>
              <a:rPr lang="es-ES" altLang="pl-PL" sz="1000"/>
              <a:t>Pla de recepció i acollida</a:t>
            </a:r>
          </a:p>
        </p:txBody>
      </p:sp>
      <p:sp>
        <p:nvSpPr>
          <p:cNvPr id="27667" name="AutoShape 20"/>
          <p:cNvSpPr>
            <a:spLocks noChangeArrowheads="1"/>
          </p:cNvSpPr>
          <p:nvPr/>
        </p:nvSpPr>
        <p:spPr bwMode="auto">
          <a:xfrm>
            <a:off x="142875" y="4797425"/>
            <a:ext cx="1368425" cy="504825"/>
          </a:xfrm>
          <a:prstGeom prst="flowChartAlternateProcess">
            <a:avLst/>
          </a:prstGeom>
          <a:noFill/>
          <a:ln w="9525">
            <a:solidFill>
              <a:schemeClr val="tx1"/>
            </a:solidFill>
            <a:miter lim="800000"/>
            <a:headEnd/>
            <a:tailEnd/>
          </a:ln>
        </p:spPr>
        <p:txBody>
          <a:bodyPr anchor="ctr"/>
          <a:lstStyle/>
          <a:p>
            <a:pPr algn="ctr"/>
            <a:r>
              <a:rPr lang="es-ES" altLang="pl-PL" sz="1000"/>
              <a:t>Pressupostos participatius</a:t>
            </a:r>
          </a:p>
        </p:txBody>
      </p:sp>
      <p:sp>
        <p:nvSpPr>
          <p:cNvPr id="27668" name="AutoShape 21"/>
          <p:cNvSpPr>
            <a:spLocks noChangeArrowheads="1"/>
          </p:cNvSpPr>
          <p:nvPr/>
        </p:nvSpPr>
        <p:spPr bwMode="auto">
          <a:xfrm>
            <a:off x="7632700" y="2205038"/>
            <a:ext cx="1222375" cy="504825"/>
          </a:xfrm>
          <a:prstGeom prst="flowChartAlternateProcess">
            <a:avLst/>
          </a:prstGeom>
          <a:noFill/>
          <a:ln w="9525">
            <a:solidFill>
              <a:schemeClr val="tx1"/>
            </a:solidFill>
            <a:miter lim="800000"/>
            <a:headEnd/>
            <a:tailEnd/>
          </a:ln>
        </p:spPr>
        <p:txBody>
          <a:bodyPr anchor="ctr"/>
          <a:lstStyle/>
          <a:p>
            <a:pPr algn="ctr"/>
            <a:r>
              <a:rPr lang="es-ES" altLang="pl-PL" sz="1000"/>
              <a:t>Pla director de l’aigua</a:t>
            </a:r>
          </a:p>
        </p:txBody>
      </p:sp>
      <p:sp>
        <p:nvSpPr>
          <p:cNvPr id="27669" name="Oval 22"/>
          <p:cNvSpPr>
            <a:spLocks noChangeArrowheads="1"/>
          </p:cNvSpPr>
          <p:nvPr/>
        </p:nvSpPr>
        <p:spPr bwMode="auto">
          <a:xfrm>
            <a:off x="1727200" y="5157788"/>
            <a:ext cx="1223963" cy="936625"/>
          </a:xfrm>
          <a:prstGeom prst="ellipse">
            <a:avLst/>
          </a:prstGeom>
          <a:noFill/>
          <a:ln w="9525">
            <a:solidFill>
              <a:schemeClr val="tx1"/>
            </a:solidFill>
            <a:round/>
            <a:headEnd/>
            <a:tailEnd/>
          </a:ln>
        </p:spPr>
        <p:txBody>
          <a:bodyPr anchor="ctr"/>
          <a:lstStyle/>
          <a:p>
            <a:pPr algn="ctr"/>
            <a:r>
              <a:rPr lang="es-ES" altLang="pl-PL" sz="1000"/>
              <a:t>Comissió Permanent Participació Ciutadana</a:t>
            </a:r>
          </a:p>
        </p:txBody>
      </p:sp>
      <p:sp>
        <p:nvSpPr>
          <p:cNvPr id="27670" name="Oval 23"/>
          <p:cNvSpPr>
            <a:spLocks noChangeArrowheads="1"/>
          </p:cNvSpPr>
          <p:nvPr/>
        </p:nvSpPr>
        <p:spPr bwMode="auto">
          <a:xfrm>
            <a:off x="4751388" y="4221163"/>
            <a:ext cx="1223962" cy="936625"/>
          </a:xfrm>
          <a:prstGeom prst="ellipse">
            <a:avLst/>
          </a:prstGeom>
          <a:noFill/>
          <a:ln w="9525">
            <a:solidFill>
              <a:schemeClr val="tx1"/>
            </a:solidFill>
            <a:round/>
            <a:headEnd/>
            <a:tailEnd/>
          </a:ln>
        </p:spPr>
        <p:txBody>
          <a:bodyPr anchor="ctr"/>
          <a:lstStyle/>
          <a:p>
            <a:pPr algn="ctr"/>
            <a:r>
              <a:rPr lang="es-ES" altLang="pl-PL" sz="1000"/>
              <a:t>Grup Impulsor del Projecte Educatiu</a:t>
            </a:r>
          </a:p>
        </p:txBody>
      </p:sp>
      <p:sp>
        <p:nvSpPr>
          <p:cNvPr id="27671" name="Oval 24"/>
          <p:cNvSpPr>
            <a:spLocks noChangeArrowheads="1"/>
          </p:cNvSpPr>
          <p:nvPr/>
        </p:nvSpPr>
        <p:spPr bwMode="auto">
          <a:xfrm>
            <a:off x="1655763" y="3860800"/>
            <a:ext cx="1223962" cy="936625"/>
          </a:xfrm>
          <a:prstGeom prst="ellipse">
            <a:avLst/>
          </a:prstGeom>
          <a:noFill/>
          <a:ln w="9525">
            <a:solidFill>
              <a:schemeClr val="tx1"/>
            </a:solidFill>
            <a:round/>
            <a:headEnd/>
            <a:tailEnd/>
          </a:ln>
        </p:spPr>
        <p:txBody>
          <a:bodyPr anchor="ctr"/>
          <a:lstStyle/>
          <a:p>
            <a:pPr algn="ctr"/>
            <a:r>
              <a:rPr lang="es-ES" altLang="pl-PL" sz="1000"/>
              <a:t>Comissió de Seguiment Agenda 21</a:t>
            </a:r>
          </a:p>
        </p:txBody>
      </p:sp>
      <p:sp>
        <p:nvSpPr>
          <p:cNvPr id="27672" name="Oval 25"/>
          <p:cNvSpPr>
            <a:spLocks noChangeArrowheads="1"/>
          </p:cNvSpPr>
          <p:nvPr/>
        </p:nvSpPr>
        <p:spPr bwMode="auto">
          <a:xfrm>
            <a:off x="6696075" y="5516563"/>
            <a:ext cx="1223963" cy="936625"/>
          </a:xfrm>
          <a:prstGeom prst="ellipse">
            <a:avLst/>
          </a:prstGeom>
          <a:noFill/>
          <a:ln w="9525">
            <a:solidFill>
              <a:schemeClr val="tx1"/>
            </a:solidFill>
            <a:round/>
            <a:headEnd/>
            <a:tailEnd/>
          </a:ln>
        </p:spPr>
        <p:txBody>
          <a:bodyPr anchor="ctr"/>
          <a:lstStyle/>
          <a:p>
            <a:pPr algn="ctr"/>
            <a:r>
              <a:rPr lang="es-ES" altLang="pl-PL" sz="1000"/>
              <a:t>Grup de seguiment del centre cívic</a:t>
            </a:r>
          </a:p>
        </p:txBody>
      </p:sp>
      <p:sp>
        <p:nvSpPr>
          <p:cNvPr id="27673" name="Line 26"/>
          <p:cNvSpPr>
            <a:spLocks noChangeShapeType="1"/>
          </p:cNvSpPr>
          <p:nvPr/>
        </p:nvSpPr>
        <p:spPr bwMode="auto">
          <a:xfrm>
            <a:off x="1439863" y="3933825"/>
            <a:ext cx="287337" cy="142875"/>
          </a:xfrm>
          <a:prstGeom prst="line">
            <a:avLst/>
          </a:prstGeom>
          <a:noFill/>
          <a:ln w="9525">
            <a:solidFill>
              <a:schemeClr val="tx1"/>
            </a:solidFill>
            <a:round/>
            <a:headEnd/>
            <a:tailEnd type="triangle" w="med" len="med"/>
          </a:ln>
        </p:spPr>
        <p:txBody>
          <a:bodyPr/>
          <a:lstStyle/>
          <a:p>
            <a:endParaRPr lang="pl-PL"/>
          </a:p>
        </p:txBody>
      </p:sp>
      <p:sp>
        <p:nvSpPr>
          <p:cNvPr id="27674" name="Line 28"/>
          <p:cNvSpPr>
            <a:spLocks noChangeShapeType="1"/>
          </p:cNvSpPr>
          <p:nvPr/>
        </p:nvSpPr>
        <p:spPr bwMode="auto">
          <a:xfrm flipH="1">
            <a:off x="2592388" y="2708275"/>
            <a:ext cx="792162" cy="1225550"/>
          </a:xfrm>
          <a:prstGeom prst="line">
            <a:avLst/>
          </a:prstGeom>
          <a:noFill/>
          <a:ln w="9525">
            <a:solidFill>
              <a:schemeClr val="tx1"/>
            </a:solidFill>
            <a:prstDash val="sysDot"/>
            <a:round/>
            <a:headEnd/>
            <a:tailEnd type="triangle" w="med" len="med"/>
          </a:ln>
        </p:spPr>
        <p:txBody>
          <a:bodyPr/>
          <a:lstStyle/>
          <a:p>
            <a:endParaRPr lang="pl-PL"/>
          </a:p>
        </p:txBody>
      </p:sp>
      <p:sp>
        <p:nvSpPr>
          <p:cNvPr id="27675" name="Line 29"/>
          <p:cNvSpPr>
            <a:spLocks noChangeShapeType="1"/>
          </p:cNvSpPr>
          <p:nvPr/>
        </p:nvSpPr>
        <p:spPr bwMode="auto">
          <a:xfrm>
            <a:off x="5327650" y="3357563"/>
            <a:ext cx="0" cy="863600"/>
          </a:xfrm>
          <a:prstGeom prst="line">
            <a:avLst/>
          </a:prstGeom>
          <a:noFill/>
          <a:ln w="9525">
            <a:solidFill>
              <a:schemeClr val="tx1"/>
            </a:solidFill>
            <a:round/>
            <a:headEnd/>
            <a:tailEnd type="triangle" w="med" len="med"/>
          </a:ln>
        </p:spPr>
        <p:txBody>
          <a:bodyPr/>
          <a:lstStyle/>
          <a:p>
            <a:endParaRPr lang="pl-PL"/>
          </a:p>
        </p:txBody>
      </p:sp>
      <p:sp>
        <p:nvSpPr>
          <p:cNvPr id="27676" name="Line 30"/>
          <p:cNvSpPr>
            <a:spLocks noChangeShapeType="1"/>
          </p:cNvSpPr>
          <p:nvPr/>
        </p:nvSpPr>
        <p:spPr bwMode="auto">
          <a:xfrm>
            <a:off x="1511300" y="5084763"/>
            <a:ext cx="360363" cy="215900"/>
          </a:xfrm>
          <a:prstGeom prst="line">
            <a:avLst/>
          </a:prstGeom>
          <a:noFill/>
          <a:ln w="9525">
            <a:solidFill>
              <a:schemeClr val="tx1"/>
            </a:solidFill>
            <a:round/>
            <a:headEnd/>
            <a:tailEnd type="triangle" w="med" len="med"/>
          </a:ln>
        </p:spPr>
        <p:txBody>
          <a:bodyPr/>
          <a:lstStyle/>
          <a:p>
            <a:endParaRPr lang="pl-PL"/>
          </a:p>
        </p:txBody>
      </p:sp>
      <p:sp>
        <p:nvSpPr>
          <p:cNvPr id="27677" name="Line 31"/>
          <p:cNvSpPr>
            <a:spLocks noChangeShapeType="1"/>
          </p:cNvSpPr>
          <p:nvPr/>
        </p:nvSpPr>
        <p:spPr bwMode="auto">
          <a:xfrm flipV="1">
            <a:off x="1511300" y="4581525"/>
            <a:ext cx="215900" cy="215900"/>
          </a:xfrm>
          <a:prstGeom prst="line">
            <a:avLst/>
          </a:prstGeom>
          <a:noFill/>
          <a:ln w="9525" cap="rnd">
            <a:solidFill>
              <a:schemeClr val="tx1"/>
            </a:solidFill>
            <a:prstDash val="sysDot"/>
            <a:round/>
            <a:headEnd/>
            <a:tailEnd type="triangle" w="med" len="med"/>
          </a:ln>
        </p:spPr>
        <p:txBody>
          <a:bodyPr/>
          <a:lstStyle/>
          <a:p>
            <a:endParaRPr lang="pl-PL"/>
          </a:p>
        </p:txBody>
      </p:sp>
      <p:sp>
        <p:nvSpPr>
          <p:cNvPr id="27678" name="Line 32"/>
          <p:cNvSpPr>
            <a:spLocks noChangeShapeType="1"/>
          </p:cNvSpPr>
          <p:nvPr/>
        </p:nvSpPr>
        <p:spPr bwMode="auto">
          <a:xfrm flipV="1">
            <a:off x="1511300" y="4724400"/>
            <a:ext cx="3240088" cy="288925"/>
          </a:xfrm>
          <a:prstGeom prst="line">
            <a:avLst/>
          </a:prstGeom>
          <a:noFill/>
          <a:ln w="9525">
            <a:solidFill>
              <a:schemeClr val="tx1"/>
            </a:solidFill>
            <a:prstDash val="sysDot"/>
            <a:round/>
            <a:headEnd/>
            <a:tailEnd type="triangle" w="med" len="med"/>
          </a:ln>
        </p:spPr>
        <p:txBody>
          <a:bodyPr/>
          <a:lstStyle/>
          <a:p>
            <a:endParaRPr lang="pl-PL"/>
          </a:p>
        </p:txBody>
      </p:sp>
      <p:sp>
        <p:nvSpPr>
          <p:cNvPr id="27679" name="AutoShape 33"/>
          <p:cNvSpPr>
            <a:spLocks noChangeArrowheads="1"/>
          </p:cNvSpPr>
          <p:nvPr/>
        </p:nvSpPr>
        <p:spPr bwMode="auto">
          <a:xfrm>
            <a:off x="647700" y="1773238"/>
            <a:ext cx="144463" cy="215900"/>
          </a:xfrm>
          <a:prstGeom prst="downArrow">
            <a:avLst>
              <a:gd name="adj1" fmla="val 50000"/>
              <a:gd name="adj2" fmla="val 37363"/>
            </a:avLst>
          </a:prstGeom>
          <a:noFill/>
          <a:ln w="9525">
            <a:solidFill>
              <a:schemeClr val="tx1"/>
            </a:solidFill>
            <a:miter lim="800000"/>
            <a:headEnd/>
            <a:tailEnd/>
          </a:ln>
        </p:spPr>
        <p:txBody>
          <a:bodyPr wrap="none" anchor="ctr"/>
          <a:lstStyle/>
          <a:p>
            <a:endParaRPr lang="pl-PL" altLang="pl-PL"/>
          </a:p>
        </p:txBody>
      </p:sp>
      <p:sp>
        <p:nvSpPr>
          <p:cNvPr id="27680" name="AutoShape 34"/>
          <p:cNvSpPr>
            <a:spLocks noChangeArrowheads="1"/>
          </p:cNvSpPr>
          <p:nvPr/>
        </p:nvSpPr>
        <p:spPr bwMode="auto">
          <a:xfrm>
            <a:off x="2160588" y="981075"/>
            <a:ext cx="142875" cy="935038"/>
          </a:xfrm>
          <a:prstGeom prst="downArrow">
            <a:avLst>
              <a:gd name="adj1" fmla="val 50000"/>
              <a:gd name="adj2" fmla="val 163611"/>
            </a:avLst>
          </a:prstGeom>
          <a:noFill/>
          <a:ln w="9525">
            <a:solidFill>
              <a:schemeClr val="tx1"/>
            </a:solidFill>
            <a:miter lim="800000"/>
            <a:headEnd/>
            <a:tailEnd/>
          </a:ln>
        </p:spPr>
        <p:txBody>
          <a:bodyPr wrap="none" anchor="ctr"/>
          <a:lstStyle/>
          <a:p>
            <a:endParaRPr lang="pl-PL" altLang="pl-PL"/>
          </a:p>
        </p:txBody>
      </p:sp>
      <p:sp>
        <p:nvSpPr>
          <p:cNvPr id="27681" name="AutoShape 35"/>
          <p:cNvSpPr>
            <a:spLocks noChangeArrowheads="1"/>
          </p:cNvSpPr>
          <p:nvPr/>
        </p:nvSpPr>
        <p:spPr bwMode="auto">
          <a:xfrm>
            <a:off x="3600450" y="1198563"/>
            <a:ext cx="142875" cy="646112"/>
          </a:xfrm>
          <a:prstGeom prst="downArrow">
            <a:avLst>
              <a:gd name="adj1" fmla="val 50000"/>
              <a:gd name="adj2" fmla="val 113055"/>
            </a:avLst>
          </a:prstGeom>
          <a:noFill/>
          <a:ln w="9525">
            <a:solidFill>
              <a:schemeClr val="tx1"/>
            </a:solidFill>
            <a:miter lim="800000"/>
            <a:headEnd/>
            <a:tailEnd/>
          </a:ln>
        </p:spPr>
        <p:txBody>
          <a:bodyPr wrap="none" anchor="ctr"/>
          <a:lstStyle/>
          <a:p>
            <a:endParaRPr lang="pl-PL" altLang="pl-PL"/>
          </a:p>
        </p:txBody>
      </p:sp>
      <p:sp>
        <p:nvSpPr>
          <p:cNvPr id="27682" name="AutoShape 36"/>
          <p:cNvSpPr>
            <a:spLocks noChangeArrowheads="1"/>
          </p:cNvSpPr>
          <p:nvPr/>
        </p:nvSpPr>
        <p:spPr bwMode="auto">
          <a:xfrm>
            <a:off x="5040313" y="1052513"/>
            <a:ext cx="144462" cy="792162"/>
          </a:xfrm>
          <a:prstGeom prst="downArrow">
            <a:avLst>
              <a:gd name="adj1" fmla="val 50000"/>
              <a:gd name="adj2" fmla="val 137088"/>
            </a:avLst>
          </a:prstGeom>
          <a:noFill/>
          <a:ln w="9525">
            <a:solidFill>
              <a:schemeClr val="tx1"/>
            </a:solidFill>
            <a:miter lim="800000"/>
            <a:headEnd/>
            <a:tailEnd/>
          </a:ln>
        </p:spPr>
        <p:txBody>
          <a:bodyPr wrap="none" anchor="ctr"/>
          <a:lstStyle/>
          <a:p>
            <a:endParaRPr lang="pl-PL" altLang="pl-PL"/>
          </a:p>
        </p:txBody>
      </p:sp>
      <p:sp>
        <p:nvSpPr>
          <p:cNvPr id="27683" name="AutoShape 37"/>
          <p:cNvSpPr>
            <a:spLocks noChangeArrowheads="1"/>
          </p:cNvSpPr>
          <p:nvPr/>
        </p:nvSpPr>
        <p:spPr bwMode="auto">
          <a:xfrm>
            <a:off x="6696075" y="1341438"/>
            <a:ext cx="142875" cy="503237"/>
          </a:xfrm>
          <a:prstGeom prst="downArrow">
            <a:avLst>
              <a:gd name="adj1" fmla="val 50000"/>
              <a:gd name="adj2" fmla="val 88055"/>
            </a:avLst>
          </a:prstGeom>
          <a:noFill/>
          <a:ln w="9525">
            <a:solidFill>
              <a:schemeClr val="tx1"/>
            </a:solidFill>
            <a:miter lim="800000"/>
            <a:headEnd/>
            <a:tailEnd/>
          </a:ln>
        </p:spPr>
        <p:txBody>
          <a:bodyPr wrap="none" anchor="ctr"/>
          <a:lstStyle/>
          <a:p>
            <a:endParaRPr lang="pl-PL" altLang="pl-PL"/>
          </a:p>
        </p:txBody>
      </p:sp>
      <p:sp>
        <p:nvSpPr>
          <p:cNvPr id="27684" name="AutoShape 38"/>
          <p:cNvSpPr>
            <a:spLocks noChangeArrowheads="1"/>
          </p:cNvSpPr>
          <p:nvPr/>
        </p:nvSpPr>
        <p:spPr bwMode="auto">
          <a:xfrm>
            <a:off x="8208963" y="1196975"/>
            <a:ext cx="142875" cy="647700"/>
          </a:xfrm>
          <a:prstGeom prst="downArrow">
            <a:avLst>
              <a:gd name="adj1" fmla="val 50000"/>
              <a:gd name="adj2" fmla="val 113333"/>
            </a:avLst>
          </a:prstGeom>
          <a:noFill/>
          <a:ln w="9525">
            <a:solidFill>
              <a:schemeClr val="tx1"/>
            </a:solidFill>
            <a:miter lim="800000"/>
            <a:headEnd/>
            <a:tailEnd/>
          </a:ln>
        </p:spPr>
        <p:txBody>
          <a:bodyPr wrap="none" anchor="ctr"/>
          <a:lstStyle/>
          <a:p>
            <a:endParaRPr lang="pl-PL" altLang="pl-PL"/>
          </a:p>
        </p:txBody>
      </p:sp>
      <p:sp>
        <p:nvSpPr>
          <p:cNvPr id="27685" name="Line 39"/>
          <p:cNvSpPr>
            <a:spLocks noChangeShapeType="1"/>
          </p:cNvSpPr>
          <p:nvPr/>
        </p:nvSpPr>
        <p:spPr bwMode="auto">
          <a:xfrm flipH="1">
            <a:off x="1295400" y="981075"/>
            <a:ext cx="576263" cy="1223963"/>
          </a:xfrm>
          <a:prstGeom prst="line">
            <a:avLst/>
          </a:prstGeom>
          <a:noFill/>
          <a:ln w="9525">
            <a:solidFill>
              <a:schemeClr val="tx1"/>
            </a:solidFill>
            <a:prstDash val="sysDot"/>
            <a:round/>
            <a:headEnd/>
            <a:tailEnd type="triangle" w="med" len="med"/>
          </a:ln>
        </p:spPr>
        <p:txBody>
          <a:bodyPr/>
          <a:lstStyle/>
          <a:p>
            <a:endParaRPr lang="pl-PL"/>
          </a:p>
        </p:txBody>
      </p:sp>
      <p:sp>
        <p:nvSpPr>
          <p:cNvPr id="27686" name="Line 40"/>
          <p:cNvSpPr>
            <a:spLocks noChangeShapeType="1"/>
          </p:cNvSpPr>
          <p:nvPr/>
        </p:nvSpPr>
        <p:spPr bwMode="auto">
          <a:xfrm>
            <a:off x="6624638" y="333375"/>
            <a:ext cx="0" cy="287338"/>
          </a:xfrm>
          <a:prstGeom prst="line">
            <a:avLst/>
          </a:prstGeom>
          <a:noFill/>
          <a:ln w="9525">
            <a:solidFill>
              <a:schemeClr val="tx1"/>
            </a:solidFill>
            <a:prstDash val="sysDot"/>
            <a:round/>
            <a:headEnd/>
            <a:tailEnd/>
          </a:ln>
        </p:spPr>
        <p:txBody>
          <a:bodyPr/>
          <a:lstStyle/>
          <a:p>
            <a:endParaRPr lang="pl-PL"/>
          </a:p>
        </p:txBody>
      </p:sp>
      <p:sp>
        <p:nvSpPr>
          <p:cNvPr id="27687" name="Line 41"/>
          <p:cNvSpPr>
            <a:spLocks noChangeShapeType="1"/>
          </p:cNvSpPr>
          <p:nvPr/>
        </p:nvSpPr>
        <p:spPr bwMode="auto">
          <a:xfrm flipH="1">
            <a:off x="1439863" y="333375"/>
            <a:ext cx="5184775" cy="0"/>
          </a:xfrm>
          <a:prstGeom prst="line">
            <a:avLst/>
          </a:prstGeom>
          <a:noFill/>
          <a:ln w="9525">
            <a:solidFill>
              <a:schemeClr val="tx1"/>
            </a:solidFill>
            <a:prstDash val="sysDot"/>
            <a:round/>
            <a:headEnd/>
            <a:tailEnd/>
          </a:ln>
        </p:spPr>
        <p:txBody>
          <a:bodyPr/>
          <a:lstStyle/>
          <a:p>
            <a:endParaRPr lang="pl-PL"/>
          </a:p>
        </p:txBody>
      </p:sp>
      <p:sp>
        <p:nvSpPr>
          <p:cNvPr id="27688" name="Line 42"/>
          <p:cNvSpPr>
            <a:spLocks noChangeShapeType="1"/>
          </p:cNvSpPr>
          <p:nvPr/>
        </p:nvSpPr>
        <p:spPr bwMode="auto">
          <a:xfrm flipH="1">
            <a:off x="1295400" y="333375"/>
            <a:ext cx="144463" cy="1871663"/>
          </a:xfrm>
          <a:prstGeom prst="line">
            <a:avLst/>
          </a:prstGeom>
          <a:noFill/>
          <a:ln w="9525">
            <a:solidFill>
              <a:schemeClr val="tx1"/>
            </a:solidFill>
            <a:prstDash val="sysDot"/>
            <a:round/>
            <a:headEnd/>
            <a:tailEnd type="triangle" w="med" len="med"/>
          </a:ln>
        </p:spPr>
        <p:txBody>
          <a:bodyPr/>
          <a:lstStyle/>
          <a:p>
            <a:endParaRPr lang="pl-PL"/>
          </a:p>
        </p:txBody>
      </p:sp>
      <p:sp>
        <p:nvSpPr>
          <p:cNvPr id="27689" name="AutoShape 43"/>
          <p:cNvSpPr>
            <a:spLocks noChangeArrowheads="1"/>
          </p:cNvSpPr>
          <p:nvPr/>
        </p:nvSpPr>
        <p:spPr bwMode="auto">
          <a:xfrm>
            <a:off x="4679950" y="2205038"/>
            <a:ext cx="1295400" cy="504825"/>
          </a:xfrm>
          <a:prstGeom prst="flowChartAlternateProcess">
            <a:avLst/>
          </a:prstGeom>
          <a:noFill/>
          <a:ln w="9525">
            <a:solidFill>
              <a:schemeClr val="tx1"/>
            </a:solidFill>
            <a:miter lim="800000"/>
            <a:headEnd/>
            <a:tailEnd/>
          </a:ln>
        </p:spPr>
        <p:txBody>
          <a:bodyPr anchor="ctr"/>
          <a:lstStyle/>
          <a:p>
            <a:pPr algn="ctr"/>
            <a:r>
              <a:rPr lang="es-ES" altLang="pl-PL" sz="1000"/>
              <a:t>Pla local de joventut</a:t>
            </a:r>
          </a:p>
        </p:txBody>
      </p:sp>
      <p:sp>
        <p:nvSpPr>
          <p:cNvPr id="27690" name="Line 44"/>
          <p:cNvSpPr>
            <a:spLocks noChangeShapeType="1"/>
          </p:cNvSpPr>
          <p:nvPr/>
        </p:nvSpPr>
        <p:spPr bwMode="auto">
          <a:xfrm flipH="1">
            <a:off x="2879725" y="3284538"/>
            <a:ext cx="1800225" cy="865187"/>
          </a:xfrm>
          <a:prstGeom prst="line">
            <a:avLst/>
          </a:prstGeom>
          <a:noFill/>
          <a:ln w="9525">
            <a:solidFill>
              <a:schemeClr val="tx1"/>
            </a:solidFill>
            <a:prstDash val="sysDot"/>
            <a:round/>
            <a:headEnd/>
            <a:tailEnd type="triangle" w="med" len="med"/>
          </a:ln>
        </p:spPr>
        <p:txBody>
          <a:bodyPr/>
          <a:lstStyle/>
          <a:p>
            <a:endParaRPr lang="pl-PL"/>
          </a:p>
        </p:txBody>
      </p:sp>
      <p:sp>
        <p:nvSpPr>
          <p:cNvPr id="27691" name="Line 45"/>
          <p:cNvSpPr>
            <a:spLocks noChangeShapeType="1"/>
          </p:cNvSpPr>
          <p:nvPr/>
        </p:nvSpPr>
        <p:spPr bwMode="auto">
          <a:xfrm>
            <a:off x="5327650" y="2708275"/>
            <a:ext cx="0" cy="144463"/>
          </a:xfrm>
          <a:prstGeom prst="line">
            <a:avLst/>
          </a:prstGeom>
          <a:noFill/>
          <a:ln w="9525">
            <a:solidFill>
              <a:schemeClr val="tx1"/>
            </a:solidFill>
            <a:prstDash val="sysDot"/>
            <a:round/>
            <a:headEnd/>
            <a:tailEnd/>
          </a:ln>
        </p:spPr>
        <p:txBody>
          <a:bodyPr/>
          <a:lstStyle/>
          <a:p>
            <a:endParaRPr lang="pl-PL"/>
          </a:p>
        </p:txBody>
      </p:sp>
      <p:sp>
        <p:nvSpPr>
          <p:cNvPr id="27692" name="Line 46"/>
          <p:cNvSpPr>
            <a:spLocks noChangeShapeType="1"/>
          </p:cNvSpPr>
          <p:nvPr/>
        </p:nvSpPr>
        <p:spPr bwMode="auto">
          <a:xfrm>
            <a:off x="5976938" y="2636838"/>
            <a:ext cx="215900" cy="287337"/>
          </a:xfrm>
          <a:prstGeom prst="line">
            <a:avLst/>
          </a:prstGeom>
          <a:noFill/>
          <a:ln w="9525">
            <a:solidFill>
              <a:schemeClr val="tx1"/>
            </a:solidFill>
            <a:prstDash val="sysDot"/>
            <a:round/>
            <a:headEnd/>
            <a:tailEnd/>
          </a:ln>
        </p:spPr>
        <p:txBody>
          <a:bodyPr/>
          <a:lstStyle/>
          <a:p>
            <a:endParaRPr lang="pl-PL"/>
          </a:p>
        </p:txBody>
      </p:sp>
      <p:sp>
        <p:nvSpPr>
          <p:cNvPr id="27693" name="Line 47"/>
          <p:cNvSpPr>
            <a:spLocks noChangeShapeType="1"/>
          </p:cNvSpPr>
          <p:nvPr/>
        </p:nvSpPr>
        <p:spPr bwMode="auto">
          <a:xfrm>
            <a:off x="5976938" y="2924175"/>
            <a:ext cx="215900" cy="0"/>
          </a:xfrm>
          <a:prstGeom prst="line">
            <a:avLst/>
          </a:prstGeom>
          <a:noFill/>
          <a:ln w="9525">
            <a:solidFill>
              <a:schemeClr val="tx1"/>
            </a:solidFill>
            <a:prstDash val="sysDot"/>
            <a:round/>
            <a:headEnd/>
            <a:tailEnd/>
          </a:ln>
        </p:spPr>
        <p:txBody>
          <a:bodyPr/>
          <a:lstStyle/>
          <a:p>
            <a:endParaRPr lang="pl-PL"/>
          </a:p>
        </p:txBody>
      </p:sp>
      <p:sp>
        <p:nvSpPr>
          <p:cNvPr id="27694" name="Oval 48"/>
          <p:cNvSpPr>
            <a:spLocks noChangeArrowheads="1"/>
          </p:cNvSpPr>
          <p:nvPr/>
        </p:nvSpPr>
        <p:spPr bwMode="auto">
          <a:xfrm>
            <a:off x="142875" y="5589588"/>
            <a:ext cx="1223963" cy="936625"/>
          </a:xfrm>
          <a:prstGeom prst="ellipse">
            <a:avLst/>
          </a:prstGeom>
          <a:noFill/>
          <a:ln w="9525">
            <a:solidFill>
              <a:schemeClr val="tx1"/>
            </a:solidFill>
            <a:round/>
            <a:headEnd/>
            <a:tailEnd/>
          </a:ln>
        </p:spPr>
        <p:txBody>
          <a:bodyPr anchor="ctr"/>
          <a:lstStyle/>
          <a:p>
            <a:pPr algn="ctr"/>
            <a:r>
              <a:rPr lang="es-ES" altLang="pl-PL" sz="1000"/>
              <a:t>Comissió Seguiment llei de barris</a:t>
            </a:r>
          </a:p>
        </p:txBody>
      </p:sp>
      <p:sp>
        <p:nvSpPr>
          <p:cNvPr id="27695" name="Line 49"/>
          <p:cNvSpPr>
            <a:spLocks noChangeShapeType="1"/>
          </p:cNvSpPr>
          <p:nvPr/>
        </p:nvSpPr>
        <p:spPr bwMode="auto">
          <a:xfrm>
            <a:off x="7343775" y="1196975"/>
            <a:ext cx="215900" cy="0"/>
          </a:xfrm>
          <a:prstGeom prst="line">
            <a:avLst/>
          </a:prstGeom>
          <a:noFill/>
          <a:ln w="9525">
            <a:solidFill>
              <a:schemeClr val="tx1"/>
            </a:solidFill>
            <a:round/>
            <a:headEnd/>
            <a:tailEnd/>
          </a:ln>
        </p:spPr>
        <p:txBody>
          <a:bodyPr/>
          <a:lstStyle/>
          <a:p>
            <a:endParaRPr lang="pl-PL"/>
          </a:p>
        </p:txBody>
      </p:sp>
      <p:sp>
        <p:nvSpPr>
          <p:cNvPr id="27696" name="Line 50"/>
          <p:cNvSpPr>
            <a:spLocks noChangeShapeType="1"/>
          </p:cNvSpPr>
          <p:nvPr/>
        </p:nvSpPr>
        <p:spPr bwMode="auto">
          <a:xfrm>
            <a:off x="7559675" y="1196975"/>
            <a:ext cx="0" cy="4176713"/>
          </a:xfrm>
          <a:prstGeom prst="line">
            <a:avLst/>
          </a:prstGeom>
          <a:noFill/>
          <a:ln w="9525">
            <a:solidFill>
              <a:schemeClr val="tx1"/>
            </a:solidFill>
            <a:round/>
            <a:headEnd/>
            <a:tailEnd type="triangle" w="med" len="med"/>
          </a:ln>
        </p:spPr>
        <p:txBody>
          <a:bodyPr/>
          <a:lstStyle/>
          <a:p>
            <a:endParaRPr lang="pl-PL"/>
          </a:p>
        </p:txBody>
      </p:sp>
      <p:sp>
        <p:nvSpPr>
          <p:cNvPr id="27697" name="Line 51"/>
          <p:cNvSpPr>
            <a:spLocks noChangeShapeType="1"/>
          </p:cNvSpPr>
          <p:nvPr/>
        </p:nvSpPr>
        <p:spPr bwMode="auto">
          <a:xfrm>
            <a:off x="0" y="1484313"/>
            <a:ext cx="142875" cy="0"/>
          </a:xfrm>
          <a:prstGeom prst="line">
            <a:avLst/>
          </a:prstGeom>
          <a:noFill/>
          <a:ln w="9525">
            <a:solidFill>
              <a:schemeClr val="tx1"/>
            </a:solidFill>
            <a:round/>
            <a:headEnd/>
            <a:tailEnd/>
          </a:ln>
        </p:spPr>
        <p:txBody>
          <a:bodyPr/>
          <a:lstStyle/>
          <a:p>
            <a:endParaRPr lang="pl-PL"/>
          </a:p>
        </p:txBody>
      </p:sp>
      <p:sp>
        <p:nvSpPr>
          <p:cNvPr id="27698" name="Line 52"/>
          <p:cNvSpPr>
            <a:spLocks noChangeShapeType="1"/>
          </p:cNvSpPr>
          <p:nvPr/>
        </p:nvSpPr>
        <p:spPr bwMode="auto">
          <a:xfrm>
            <a:off x="0" y="1484313"/>
            <a:ext cx="0" cy="4537075"/>
          </a:xfrm>
          <a:prstGeom prst="line">
            <a:avLst/>
          </a:prstGeom>
          <a:noFill/>
          <a:ln w="9525">
            <a:solidFill>
              <a:schemeClr val="tx1"/>
            </a:solidFill>
            <a:round/>
            <a:headEnd/>
            <a:tailEnd/>
          </a:ln>
        </p:spPr>
        <p:txBody>
          <a:bodyPr/>
          <a:lstStyle/>
          <a:p>
            <a:endParaRPr lang="pl-PL"/>
          </a:p>
        </p:txBody>
      </p:sp>
      <p:sp>
        <p:nvSpPr>
          <p:cNvPr id="27699" name="Line 53"/>
          <p:cNvSpPr>
            <a:spLocks noChangeShapeType="1"/>
          </p:cNvSpPr>
          <p:nvPr/>
        </p:nvSpPr>
        <p:spPr bwMode="auto">
          <a:xfrm>
            <a:off x="0" y="6021388"/>
            <a:ext cx="142875" cy="0"/>
          </a:xfrm>
          <a:prstGeom prst="line">
            <a:avLst/>
          </a:prstGeom>
          <a:noFill/>
          <a:ln w="9525">
            <a:solidFill>
              <a:schemeClr val="tx1"/>
            </a:solidFill>
            <a:round/>
            <a:headEnd/>
            <a:tailEnd type="triangle" w="med" len="med"/>
          </a:ln>
        </p:spPr>
        <p:txBody>
          <a:bodyPr/>
          <a:lstStyle/>
          <a:p>
            <a:endParaRPr lang="pl-PL"/>
          </a:p>
        </p:txBody>
      </p:sp>
      <p:sp>
        <p:nvSpPr>
          <p:cNvPr id="27700" name="Line 54"/>
          <p:cNvSpPr>
            <a:spLocks noChangeShapeType="1"/>
          </p:cNvSpPr>
          <p:nvPr/>
        </p:nvSpPr>
        <p:spPr bwMode="auto">
          <a:xfrm>
            <a:off x="71438" y="2060575"/>
            <a:ext cx="0" cy="2520950"/>
          </a:xfrm>
          <a:prstGeom prst="line">
            <a:avLst/>
          </a:prstGeom>
          <a:noFill/>
          <a:ln w="9525">
            <a:solidFill>
              <a:schemeClr val="tx1"/>
            </a:solidFill>
            <a:prstDash val="dash"/>
            <a:round/>
            <a:headEnd/>
            <a:tailEnd/>
          </a:ln>
        </p:spPr>
        <p:txBody>
          <a:bodyPr/>
          <a:lstStyle/>
          <a:p>
            <a:endParaRPr lang="pl-PL"/>
          </a:p>
        </p:txBody>
      </p:sp>
      <p:sp>
        <p:nvSpPr>
          <p:cNvPr id="27701" name="Line 55"/>
          <p:cNvSpPr>
            <a:spLocks noChangeShapeType="1"/>
          </p:cNvSpPr>
          <p:nvPr/>
        </p:nvSpPr>
        <p:spPr bwMode="auto">
          <a:xfrm>
            <a:off x="71438" y="2060575"/>
            <a:ext cx="8856662" cy="0"/>
          </a:xfrm>
          <a:prstGeom prst="line">
            <a:avLst/>
          </a:prstGeom>
          <a:noFill/>
          <a:ln w="9525">
            <a:solidFill>
              <a:schemeClr val="tx1"/>
            </a:solidFill>
            <a:prstDash val="dash"/>
            <a:round/>
            <a:headEnd/>
            <a:tailEnd/>
          </a:ln>
        </p:spPr>
        <p:txBody>
          <a:bodyPr/>
          <a:lstStyle/>
          <a:p>
            <a:endParaRPr lang="pl-PL"/>
          </a:p>
        </p:txBody>
      </p:sp>
      <p:sp>
        <p:nvSpPr>
          <p:cNvPr id="27702" name="Line 56"/>
          <p:cNvSpPr>
            <a:spLocks noChangeShapeType="1"/>
          </p:cNvSpPr>
          <p:nvPr/>
        </p:nvSpPr>
        <p:spPr bwMode="auto">
          <a:xfrm>
            <a:off x="8928100" y="2060575"/>
            <a:ext cx="0" cy="2520950"/>
          </a:xfrm>
          <a:prstGeom prst="line">
            <a:avLst/>
          </a:prstGeom>
          <a:noFill/>
          <a:ln w="9525">
            <a:solidFill>
              <a:schemeClr val="tx1"/>
            </a:solidFill>
            <a:prstDash val="dash"/>
            <a:round/>
            <a:headEnd/>
            <a:tailEnd/>
          </a:ln>
        </p:spPr>
        <p:txBody>
          <a:bodyPr/>
          <a:lstStyle/>
          <a:p>
            <a:endParaRPr lang="pl-PL"/>
          </a:p>
        </p:txBody>
      </p:sp>
      <p:sp>
        <p:nvSpPr>
          <p:cNvPr id="27703" name="Line 57"/>
          <p:cNvSpPr>
            <a:spLocks noChangeShapeType="1"/>
          </p:cNvSpPr>
          <p:nvPr/>
        </p:nvSpPr>
        <p:spPr bwMode="auto">
          <a:xfrm flipH="1">
            <a:off x="6048375" y="4581525"/>
            <a:ext cx="2879725" cy="0"/>
          </a:xfrm>
          <a:prstGeom prst="line">
            <a:avLst/>
          </a:prstGeom>
          <a:noFill/>
          <a:ln w="9525">
            <a:solidFill>
              <a:schemeClr val="tx1"/>
            </a:solidFill>
            <a:prstDash val="dash"/>
            <a:round/>
            <a:headEnd/>
            <a:tailEnd/>
          </a:ln>
        </p:spPr>
        <p:txBody>
          <a:bodyPr/>
          <a:lstStyle/>
          <a:p>
            <a:endParaRPr lang="pl-PL"/>
          </a:p>
        </p:txBody>
      </p:sp>
      <p:sp>
        <p:nvSpPr>
          <p:cNvPr id="27704" name="Line 58"/>
          <p:cNvSpPr>
            <a:spLocks noChangeShapeType="1"/>
          </p:cNvSpPr>
          <p:nvPr/>
        </p:nvSpPr>
        <p:spPr bwMode="auto">
          <a:xfrm flipH="1">
            <a:off x="2879725" y="4581525"/>
            <a:ext cx="1800225" cy="0"/>
          </a:xfrm>
          <a:prstGeom prst="line">
            <a:avLst/>
          </a:prstGeom>
          <a:noFill/>
          <a:ln w="9525">
            <a:solidFill>
              <a:schemeClr val="tx1"/>
            </a:solidFill>
            <a:prstDash val="dash"/>
            <a:round/>
            <a:headEnd/>
            <a:tailEnd/>
          </a:ln>
        </p:spPr>
        <p:txBody>
          <a:bodyPr/>
          <a:lstStyle/>
          <a:p>
            <a:endParaRPr lang="pl-PL"/>
          </a:p>
        </p:txBody>
      </p:sp>
      <p:sp>
        <p:nvSpPr>
          <p:cNvPr id="27705" name="Line 59"/>
          <p:cNvSpPr>
            <a:spLocks noChangeShapeType="1"/>
          </p:cNvSpPr>
          <p:nvPr/>
        </p:nvSpPr>
        <p:spPr bwMode="auto">
          <a:xfrm flipH="1">
            <a:off x="71438" y="4581525"/>
            <a:ext cx="1512887" cy="0"/>
          </a:xfrm>
          <a:prstGeom prst="line">
            <a:avLst/>
          </a:prstGeom>
          <a:noFill/>
          <a:ln w="9525">
            <a:solidFill>
              <a:schemeClr val="tx1"/>
            </a:solidFill>
            <a:prstDash val="dash"/>
            <a:round/>
            <a:headEnd/>
            <a:tailEnd/>
          </a:ln>
        </p:spPr>
        <p:txBody>
          <a:bodyPr/>
          <a:lstStyle/>
          <a:p>
            <a:endParaRPr lang="pl-PL"/>
          </a:p>
        </p:txBody>
      </p:sp>
      <p:sp>
        <p:nvSpPr>
          <p:cNvPr id="27706" name="AutoShape 60"/>
          <p:cNvSpPr>
            <a:spLocks noChangeArrowheads="1"/>
          </p:cNvSpPr>
          <p:nvPr/>
        </p:nvSpPr>
        <p:spPr bwMode="auto">
          <a:xfrm>
            <a:off x="792163" y="4581525"/>
            <a:ext cx="142875" cy="215900"/>
          </a:xfrm>
          <a:prstGeom prst="downArrow">
            <a:avLst>
              <a:gd name="adj1" fmla="val 50000"/>
              <a:gd name="adj2" fmla="val 37778"/>
            </a:avLst>
          </a:prstGeom>
          <a:noFill/>
          <a:ln w="9525">
            <a:solidFill>
              <a:schemeClr val="tx1"/>
            </a:solidFill>
            <a:prstDash val="sysDot"/>
            <a:miter lim="800000"/>
            <a:headEnd/>
            <a:tailEnd/>
          </a:ln>
        </p:spPr>
        <p:txBody>
          <a:bodyPr wrap="none" anchor="ctr"/>
          <a:lstStyle/>
          <a:p>
            <a:endParaRPr lang="pl-PL" altLang="pl-PL"/>
          </a:p>
        </p:txBody>
      </p:sp>
      <p:sp>
        <p:nvSpPr>
          <p:cNvPr id="27707" name="AutoShape 61"/>
          <p:cNvSpPr>
            <a:spLocks noChangeArrowheads="1"/>
          </p:cNvSpPr>
          <p:nvPr/>
        </p:nvSpPr>
        <p:spPr bwMode="auto">
          <a:xfrm>
            <a:off x="1619250" y="2779713"/>
            <a:ext cx="1368425" cy="504825"/>
          </a:xfrm>
          <a:prstGeom prst="flowChartAlternateProcess">
            <a:avLst/>
          </a:prstGeom>
          <a:noFill/>
          <a:ln w="9525">
            <a:solidFill>
              <a:schemeClr val="tx1"/>
            </a:solidFill>
            <a:miter lim="800000"/>
            <a:headEnd/>
            <a:tailEnd/>
          </a:ln>
        </p:spPr>
        <p:txBody>
          <a:bodyPr anchor="ctr"/>
          <a:lstStyle/>
          <a:p>
            <a:pPr algn="ctr"/>
            <a:r>
              <a:rPr lang="es-ES" altLang="pl-PL" sz="1000"/>
              <a:t>Pla director clavegueram</a:t>
            </a:r>
          </a:p>
        </p:txBody>
      </p:sp>
      <p:sp>
        <p:nvSpPr>
          <p:cNvPr id="27708" name="Line 62"/>
          <p:cNvSpPr>
            <a:spLocks noChangeShapeType="1"/>
          </p:cNvSpPr>
          <p:nvPr/>
        </p:nvSpPr>
        <p:spPr bwMode="auto">
          <a:xfrm>
            <a:off x="2195513" y="3284538"/>
            <a:ext cx="0" cy="576262"/>
          </a:xfrm>
          <a:prstGeom prst="line">
            <a:avLst/>
          </a:prstGeom>
          <a:noFill/>
          <a:ln w="9525">
            <a:solidFill>
              <a:schemeClr val="tx1"/>
            </a:solidFill>
            <a:round/>
            <a:headEnd/>
            <a:tailEnd type="triangle" w="med" len="med"/>
          </a:ln>
        </p:spPr>
        <p:txBody>
          <a:bodyPr/>
          <a:lstStyle/>
          <a:p>
            <a:endParaRPr lang="pl-PL"/>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250825" y="857250"/>
            <a:ext cx="8642350" cy="6018213"/>
          </a:xfrm>
          <a:prstGeom prst="rect">
            <a:avLst/>
          </a:prstGeom>
          <a:noFill/>
          <a:ln w="9525">
            <a:noFill/>
            <a:miter lim="800000"/>
            <a:headEnd/>
            <a:tailEnd/>
          </a:ln>
        </p:spPr>
        <p:txBody>
          <a:bodyPr anchor="ctr">
            <a:spAutoFit/>
          </a:bodyPr>
          <a:lstStyle/>
          <a:p>
            <a:pPr algn="just" eaLnBrk="0" hangingPunct="0">
              <a:buFontTx/>
              <a:buChar char="•"/>
              <a:tabLst>
                <a:tab pos="228600" algn="l"/>
              </a:tabLst>
            </a:pPr>
            <a:r>
              <a:rPr lang="ca-ES" altLang="pl-PL" sz="1100" b="1">
                <a:latin typeface="Arial Narrow" pitchFamily="34" charset="0"/>
              </a:rPr>
              <a:t>Combatre la crisi amb pol</a:t>
            </a:r>
            <a:r>
              <a:rPr lang="ca-ES" altLang="pl-PL" sz="1100" b="1"/>
              <a:t>í</a:t>
            </a:r>
            <a:r>
              <a:rPr lang="ca-ES" altLang="pl-PL" sz="1100" b="1">
                <a:latin typeface="Arial Narrow" pitchFamily="34" charset="0"/>
              </a:rPr>
              <a:t>tiques d</a:t>
            </a:r>
            <a:r>
              <a:rPr lang="ca-ES" altLang="pl-PL" sz="1100" b="1"/>
              <a:t>’</a:t>
            </a:r>
            <a:r>
              <a:rPr lang="ca-ES" altLang="pl-PL" sz="1100" b="1">
                <a:latin typeface="Arial Narrow" pitchFamily="34" charset="0"/>
              </a:rPr>
              <a:t>atenci</a:t>
            </a:r>
            <a:r>
              <a:rPr lang="ca-ES" altLang="pl-PL" sz="1100" b="1"/>
              <a:t>ó</a:t>
            </a:r>
            <a:r>
              <a:rPr lang="ca-ES" altLang="pl-PL" sz="1100" b="1">
                <a:latin typeface="Arial Narrow" pitchFamily="34" charset="0"/>
              </a:rPr>
              <a:t> a les fam</a:t>
            </a:r>
            <a:r>
              <a:rPr lang="ca-ES" altLang="pl-PL" sz="1100" b="1"/>
              <a:t>í</a:t>
            </a:r>
            <a:r>
              <a:rPr lang="ca-ES" altLang="pl-PL" sz="1100" b="1">
                <a:latin typeface="Arial Narrow" pitchFamily="34" charset="0"/>
              </a:rPr>
              <a:t>lies, ocupaci</a:t>
            </a:r>
            <a:r>
              <a:rPr lang="ca-ES" altLang="pl-PL" sz="1100" b="1"/>
              <a:t>ó</a:t>
            </a:r>
            <a:r>
              <a:rPr lang="ca-ES" altLang="pl-PL" sz="1100" b="1">
                <a:latin typeface="Arial Narrow" pitchFamily="34" charset="0"/>
              </a:rPr>
              <a:t>, dinamitzaci</a:t>
            </a:r>
            <a:r>
              <a:rPr lang="ca-ES" altLang="pl-PL" sz="1100" b="1"/>
              <a:t>ó</a:t>
            </a:r>
            <a:r>
              <a:rPr lang="ca-ES" altLang="pl-PL" sz="1100" b="1">
                <a:latin typeface="Arial Narrow" pitchFamily="34" charset="0"/>
              </a:rPr>
              <a:t> econòmica, habitatge, turisme i promoci</a:t>
            </a:r>
            <a:r>
              <a:rPr lang="ca-ES" altLang="pl-PL" sz="1100" b="1"/>
              <a:t>ó</a:t>
            </a:r>
            <a:r>
              <a:rPr lang="ca-ES" altLang="pl-PL" sz="1100" b="1">
                <a:latin typeface="Arial Narrow" pitchFamily="34" charset="0"/>
              </a:rPr>
              <a:t> del comer</a:t>
            </a:r>
            <a:r>
              <a:rPr lang="ca-ES" altLang="pl-PL" sz="1100" b="1"/>
              <a:t>ç</a:t>
            </a:r>
            <a:r>
              <a:rPr lang="ca-ES" altLang="pl-PL" sz="1100" b="1">
                <a:latin typeface="Arial Narrow" pitchFamily="34" charset="0"/>
              </a:rPr>
              <a:t>.</a:t>
            </a:r>
            <a:endParaRPr lang="es-ES" altLang="pl-PL" sz="1100"/>
          </a:p>
          <a:p>
            <a:pPr algn="just" eaLnBrk="0" hangingPunct="0">
              <a:tabLst>
                <a:tab pos="228600" algn="l"/>
              </a:tabLst>
            </a:pPr>
            <a:r>
              <a:rPr lang="ca-ES" altLang="pl-PL" sz="1100">
                <a:latin typeface="Arial Narrow" pitchFamily="34" charset="0"/>
                <a:cs typeface="Times New Roman" pitchFamily="48" charset="0"/>
              </a:rPr>
              <a:t>Subvencionar part del cost dels llibres, el material escolar i les sortides dels alumnes de l</a:t>
            </a:r>
            <a:r>
              <a:rPr lang="ca-ES" altLang="pl-PL" sz="1100">
                <a:cs typeface="Times New Roman" pitchFamily="48" charset="0"/>
              </a:rPr>
              <a:t>’</a:t>
            </a:r>
            <a:r>
              <a:rPr lang="ca-ES" altLang="pl-PL" sz="1100">
                <a:latin typeface="Arial Narrow" pitchFamily="34" charset="0"/>
                <a:cs typeface="Times New Roman" pitchFamily="48" charset="0"/>
              </a:rPr>
              <a:t>escola, crear una escola taller, gestionar plans d</a:t>
            </a:r>
            <a:r>
              <a:rPr lang="ca-ES" altLang="pl-PL" sz="1100">
                <a:cs typeface="Times New Roman" pitchFamily="48" charset="0"/>
              </a:rPr>
              <a:t>’</a:t>
            </a:r>
            <a:r>
              <a:rPr lang="ca-ES" altLang="pl-PL" sz="1100">
                <a:latin typeface="Arial Narrow" pitchFamily="34" charset="0"/>
                <a:cs typeface="Times New Roman" pitchFamily="48" charset="0"/>
              </a:rPr>
              <a:t>ocupaci</a:t>
            </a:r>
            <a:r>
              <a:rPr lang="ca-ES" altLang="pl-PL" sz="1100">
                <a:cs typeface="Times New Roman" pitchFamily="48" charset="0"/>
              </a:rPr>
              <a:t>ó</a:t>
            </a:r>
            <a:r>
              <a:rPr lang="ca-ES" altLang="pl-PL" sz="1100">
                <a:latin typeface="Arial Narrow" pitchFamily="34" charset="0"/>
                <a:cs typeface="Times New Roman" pitchFamily="48" charset="0"/>
              </a:rPr>
              <a:t>, incloure cl</a:t>
            </a:r>
            <a:r>
              <a:rPr lang="ca-ES" altLang="pl-PL" sz="1100">
                <a:cs typeface="Times New Roman" pitchFamily="48" charset="0"/>
              </a:rPr>
              <a:t>à</a:t>
            </a:r>
            <a:r>
              <a:rPr lang="ca-ES" altLang="pl-PL" sz="1100">
                <a:latin typeface="Arial Narrow" pitchFamily="34" charset="0"/>
                <a:cs typeface="Times New Roman" pitchFamily="48" charset="0"/>
              </a:rPr>
              <a:t>usules socials en els contractes p</a:t>
            </a:r>
            <a:r>
              <a:rPr lang="ca-ES" altLang="pl-PL" sz="1100">
                <a:cs typeface="Times New Roman" pitchFamily="48" charset="0"/>
              </a:rPr>
              <a:t>ú</a:t>
            </a:r>
            <a:r>
              <a:rPr lang="ca-ES" altLang="pl-PL" sz="1100">
                <a:latin typeface="Arial Narrow" pitchFamily="34" charset="0"/>
                <a:cs typeface="Times New Roman" pitchFamily="48" charset="0"/>
              </a:rPr>
              <a:t>blics, dinamitzar la borsa d</a:t>
            </a:r>
            <a:r>
              <a:rPr lang="ca-ES" altLang="pl-PL" sz="1100">
                <a:cs typeface="Times New Roman" pitchFamily="48" charset="0"/>
              </a:rPr>
              <a:t>’</a:t>
            </a:r>
            <a:r>
              <a:rPr lang="ca-ES" altLang="pl-PL" sz="1100">
                <a:latin typeface="Arial Narrow" pitchFamily="34" charset="0"/>
                <a:cs typeface="Times New Roman" pitchFamily="48" charset="0"/>
              </a:rPr>
              <a:t>ocupaci</a:t>
            </a:r>
            <a:r>
              <a:rPr lang="ca-ES" altLang="pl-PL" sz="1100">
                <a:cs typeface="Times New Roman" pitchFamily="48" charset="0"/>
              </a:rPr>
              <a:t>ó</a:t>
            </a:r>
            <a:r>
              <a:rPr lang="ca-ES" altLang="pl-PL" sz="1100">
                <a:latin typeface="Arial Narrow" pitchFamily="34" charset="0"/>
                <a:cs typeface="Times New Roman" pitchFamily="48" charset="0"/>
              </a:rPr>
              <a:t> local, fer formaci</a:t>
            </a:r>
            <a:r>
              <a:rPr lang="ca-ES" altLang="pl-PL" sz="1100">
                <a:cs typeface="Times New Roman" pitchFamily="48" charset="0"/>
              </a:rPr>
              <a:t>ó</a:t>
            </a:r>
            <a:r>
              <a:rPr lang="ca-ES" altLang="pl-PL" sz="1100">
                <a:latin typeface="Arial Narrow" pitchFamily="34" charset="0"/>
                <a:cs typeface="Times New Roman" pitchFamily="48" charset="0"/>
              </a:rPr>
              <a:t> cont</a:t>
            </a:r>
            <a:r>
              <a:rPr lang="ca-ES" altLang="pl-PL" sz="1100">
                <a:cs typeface="Times New Roman" pitchFamily="48" charset="0"/>
              </a:rPr>
              <a:t>í</a:t>
            </a:r>
            <a:r>
              <a:rPr lang="ca-ES" altLang="pl-PL" sz="1100">
                <a:latin typeface="Arial Narrow" pitchFamily="34" charset="0"/>
                <a:cs typeface="Times New Roman" pitchFamily="48" charset="0"/>
              </a:rPr>
              <a:t>nua, ubicar un centre de serveis  a les empreses al Nou Casino, promoure el comer</a:t>
            </a:r>
            <a:r>
              <a:rPr lang="ca-ES" altLang="pl-PL" sz="1100">
                <a:cs typeface="Times New Roman" pitchFamily="48" charset="0"/>
              </a:rPr>
              <a:t>ç</a:t>
            </a:r>
            <a:r>
              <a:rPr lang="ca-ES" altLang="pl-PL" sz="1100">
                <a:latin typeface="Arial Narrow" pitchFamily="34" charset="0"/>
                <a:cs typeface="Times New Roman" pitchFamily="48" charset="0"/>
              </a:rPr>
              <a:t> local i el turisme, conservar el patrimoni arquitectònic i cultural, fomentar l</a:t>
            </a:r>
            <a:r>
              <a:rPr lang="ca-ES" altLang="pl-PL" sz="1100">
                <a:cs typeface="Times New Roman" pitchFamily="48" charset="0"/>
              </a:rPr>
              <a:t>’</a:t>
            </a:r>
            <a:r>
              <a:rPr lang="ca-ES" altLang="pl-PL" sz="1100">
                <a:latin typeface="Arial Narrow" pitchFamily="34" charset="0"/>
                <a:cs typeface="Times New Roman" pitchFamily="48" charset="0"/>
              </a:rPr>
              <a:t>agricultura, fomentar la rehabilitaci</a:t>
            </a:r>
            <a:r>
              <a:rPr lang="ca-ES" altLang="pl-PL" sz="1100">
                <a:cs typeface="Times New Roman" pitchFamily="48" charset="0"/>
              </a:rPr>
              <a:t>ó</a:t>
            </a:r>
            <a:r>
              <a:rPr lang="ca-ES" altLang="pl-PL" sz="1100">
                <a:latin typeface="Arial Narrow" pitchFamily="34" charset="0"/>
                <a:cs typeface="Times New Roman" pitchFamily="48" charset="0"/>
              </a:rPr>
              <a:t> d</a:t>
            </a:r>
            <a:r>
              <a:rPr lang="ca-ES" altLang="pl-PL" sz="1100">
                <a:cs typeface="Times New Roman" pitchFamily="48" charset="0"/>
              </a:rPr>
              <a:t>’</a:t>
            </a:r>
            <a:r>
              <a:rPr lang="ca-ES" altLang="pl-PL" sz="1100">
                <a:latin typeface="Arial Narrow" pitchFamily="34" charset="0"/>
                <a:cs typeface="Times New Roman" pitchFamily="48" charset="0"/>
              </a:rPr>
              <a:t>habitatges, activar el mercat de lloguer, crear habitatges d</a:t>
            </a:r>
            <a:r>
              <a:rPr lang="ca-ES" altLang="pl-PL" sz="1100">
                <a:cs typeface="Times New Roman" pitchFamily="48" charset="0"/>
              </a:rPr>
              <a:t>’</a:t>
            </a:r>
            <a:r>
              <a:rPr lang="ca-ES" altLang="pl-PL" sz="1100">
                <a:latin typeface="Arial Narrow" pitchFamily="34" charset="0"/>
                <a:cs typeface="Times New Roman" pitchFamily="48" charset="0"/>
              </a:rPr>
              <a:t>emerg</a:t>
            </a:r>
            <a:r>
              <a:rPr lang="ca-ES" altLang="pl-PL" sz="1100">
                <a:cs typeface="Times New Roman" pitchFamily="48" charset="0"/>
              </a:rPr>
              <a:t>è</a:t>
            </a:r>
            <a:r>
              <a:rPr lang="ca-ES" altLang="pl-PL" sz="1100">
                <a:latin typeface="Arial Narrow" pitchFamily="34" charset="0"/>
                <a:cs typeface="Times New Roman" pitchFamily="48" charset="0"/>
              </a:rPr>
              <a:t>ncia social, etc.</a:t>
            </a:r>
          </a:p>
          <a:p>
            <a:pPr algn="just" eaLnBrk="0" hangingPunct="0">
              <a:tabLst>
                <a:tab pos="228600" algn="l"/>
              </a:tabLst>
            </a:pPr>
            <a:endParaRPr lang="es-ES" altLang="pl-PL" sz="1100"/>
          </a:p>
          <a:p>
            <a:pPr algn="just" eaLnBrk="0" hangingPunct="0">
              <a:buFontTx/>
              <a:buChar char="•"/>
              <a:tabLst>
                <a:tab pos="228600" algn="l"/>
              </a:tabLst>
            </a:pPr>
            <a:r>
              <a:rPr lang="ca-ES" altLang="pl-PL" sz="1100" b="1">
                <a:latin typeface="Arial Narrow" pitchFamily="34" charset="0"/>
              </a:rPr>
              <a:t>Desplegar el POUM i continuar millorant la via p</a:t>
            </a:r>
            <a:r>
              <a:rPr lang="ca-ES" altLang="pl-PL" sz="1100" b="1"/>
              <a:t>ú</a:t>
            </a:r>
            <a:r>
              <a:rPr lang="ca-ES" altLang="pl-PL" sz="1100" b="1">
                <a:latin typeface="Arial Narrow" pitchFamily="34" charset="0"/>
              </a:rPr>
              <a:t>blica (carrers, escales, clavegueram) amb pol</a:t>
            </a:r>
            <a:r>
              <a:rPr lang="ca-ES" altLang="pl-PL" sz="1100" b="1"/>
              <a:t>í</a:t>
            </a:r>
            <a:r>
              <a:rPr lang="ca-ES" altLang="pl-PL" sz="1100" b="1">
                <a:latin typeface="Arial Narrow" pitchFamily="34" charset="0"/>
              </a:rPr>
              <a:t>tiques d</a:t>
            </a:r>
            <a:r>
              <a:rPr lang="ca-ES" altLang="pl-PL" sz="1100" b="1"/>
              <a:t>’</a:t>
            </a:r>
            <a:r>
              <a:rPr lang="ca-ES" altLang="pl-PL" sz="1100" b="1">
                <a:latin typeface="Arial Narrow" pitchFamily="34" charset="0"/>
              </a:rPr>
              <a:t>accessibilitat, espai p</a:t>
            </a:r>
            <a:r>
              <a:rPr lang="ca-ES" altLang="pl-PL" sz="1100" b="1"/>
              <a:t>ú</a:t>
            </a:r>
            <a:r>
              <a:rPr lang="ca-ES" altLang="pl-PL" sz="1100" b="1">
                <a:latin typeface="Arial Narrow" pitchFamily="34" charset="0"/>
              </a:rPr>
              <a:t>blic i mobilitat.</a:t>
            </a:r>
            <a:endParaRPr lang="es-ES" altLang="pl-PL" sz="1100"/>
          </a:p>
          <a:p>
            <a:pPr algn="just" eaLnBrk="0" hangingPunct="0">
              <a:tabLst>
                <a:tab pos="228600" algn="l"/>
              </a:tabLst>
            </a:pPr>
            <a:r>
              <a:rPr lang="ca-ES" altLang="pl-PL" sz="1100">
                <a:latin typeface="Arial Narrow" pitchFamily="34" charset="0"/>
              </a:rPr>
              <a:t>Fer inversions a les piscines, fer un parc a la Font d</a:t>
            </a:r>
            <a:r>
              <a:rPr lang="ca-ES" altLang="pl-PL" sz="1100"/>
              <a:t>’</a:t>
            </a:r>
            <a:r>
              <a:rPr lang="ca-ES" altLang="pl-PL" sz="1100">
                <a:latin typeface="Arial Narrow" pitchFamily="34" charset="0"/>
              </a:rPr>
              <a:t>en Llanes, construir un carril bici fins les piscines, millorar el carrer de la Garriga, elaborar un pla director del clavegueram, arranjar voreres, reformar torrents, millorar la mobilitat, etc.</a:t>
            </a:r>
          </a:p>
          <a:p>
            <a:pPr algn="just" eaLnBrk="0" hangingPunct="0">
              <a:tabLst>
                <a:tab pos="228600" algn="l"/>
              </a:tabLst>
            </a:pPr>
            <a:endParaRPr lang="es-ES" altLang="pl-PL" sz="1100"/>
          </a:p>
          <a:p>
            <a:pPr algn="just" eaLnBrk="0" hangingPunct="0">
              <a:buFontTx/>
              <a:buChar char="•"/>
              <a:tabLst>
                <a:tab pos="228600" algn="l"/>
              </a:tabLst>
            </a:pPr>
            <a:r>
              <a:rPr lang="ca-ES" altLang="pl-PL" sz="1100" b="1">
                <a:latin typeface="Arial Narrow" pitchFamily="34" charset="0"/>
              </a:rPr>
              <a:t>Millorar i diversificar les instal</a:t>
            </a:r>
            <a:r>
              <a:rPr lang="ca-ES" altLang="pl-PL" sz="1100" b="1"/>
              <a:t>·</a:t>
            </a:r>
            <a:r>
              <a:rPr lang="ca-ES" altLang="pl-PL" sz="1100" b="1">
                <a:latin typeface="Arial Narrow" pitchFamily="34" charset="0"/>
              </a:rPr>
              <a:t>lacions i l</a:t>
            </a:r>
            <a:r>
              <a:rPr lang="ca-ES" altLang="pl-PL" sz="1100" b="1"/>
              <a:t>’</a:t>
            </a:r>
            <a:r>
              <a:rPr lang="ca-ES" altLang="pl-PL" sz="1100" b="1">
                <a:latin typeface="Arial Narrow" pitchFamily="34" charset="0"/>
              </a:rPr>
              <a:t>oferta esportiva per a totes les edats.</a:t>
            </a:r>
            <a:endParaRPr lang="es-ES" altLang="pl-PL" sz="1100"/>
          </a:p>
          <a:p>
            <a:pPr algn="just" eaLnBrk="0" hangingPunct="0">
              <a:tabLst>
                <a:tab pos="228600" algn="l"/>
              </a:tabLst>
            </a:pPr>
            <a:r>
              <a:rPr lang="ca-ES" altLang="pl-PL" sz="1100">
                <a:latin typeface="Arial Narrow" pitchFamily="34" charset="0"/>
                <a:cs typeface="Times New Roman" pitchFamily="48" charset="0"/>
              </a:rPr>
              <a:t>Millorar el camp de futbol amb gespa artificial i millora dels vestuaris, construir una pista de p</a:t>
            </a:r>
            <a:r>
              <a:rPr lang="ca-ES" altLang="pl-PL" sz="1100">
                <a:cs typeface="Times New Roman" pitchFamily="48" charset="0"/>
              </a:rPr>
              <a:t>à</a:t>
            </a:r>
            <a:r>
              <a:rPr lang="ca-ES" altLang="pl-PL" sz="1100">
                <a:latin typeface="Arial Narrow" pitchFamily="34" charset="0"/>
                <a:cs typeface="Times New Roman" pitchFamily="48" charset="0"/>
              </a:rPr>
              <a:t>del, recuperar vies d</a:t>
            </a:r>
            <a:r>
              <a:rPr lang="ca-ES" altLang="pl-PL" sz="1100">
                <a:cs typeface="Times New Roman" pitchFamily="48" charset="0"/>
              </a:rPr>
              <a:t>’</a:t>
            </a:r>
            <a:r>
              <a:rPr lang="ca-ES" altLang="pl-PL" sz="1100">
                <a:latin typeface="Arial Narrow" pitchFamily="34" charset="0"/>
                <a:cs typeface="Times New Roman" pitchFamily="48" charset="0"/>
              </a:rPr>
              <a:t>escalada, promoure el tir amb arc, promoure l</a:t>
            </a:r>
            <a:r>
              <a:rPr lang="ca-ES" altLang="pl-PL" sz="1100">
                <a:cs typeface="Times New Roman" pitchFamily="48" charset="0"/>
              </a:rPr>
              <a:t>’</a:t>
            </a:r>
            <a:r>
              <a:rPr lang="ca-ES" altLang="pl-PL" sz="1100">
                <a:latin typeface="Arial Narrow" pitchFamily="34" charset="0"/>
                <a:cs typeface="Times New Roman" pitchFamily="48" charset="0"/>
              </a:rPr>
              <a:t>activitat f</a:t>
            </a:r>
            <a:r>
              <a:rPr lang="ca-ES" altLang="pl-PL" sz="1100">
                <a:cs typeface="Times New Roman" pitchFamily="48" charset="0"/>
              </a:rPr>
              <a:t>í</a:t>
            </a:r>
            <a:r>
              <a:rPr lang="ca-ES" altLang="pl-PL" sz="1100">
                <a:latin typeface="Arial Narrow" pitchFamily="34" charset="0"/>
                <a:cs typeface="Times New Roman" pitchFamily="48" charset="0"/>
              </a:rPr>
              <a:t>sica al Nou Casino, fer un conveni amb el Club Esportiu Figar</a:t>
            </a:r>
            <a:r>
              <a:rPr lang="ca-ES" altLang="pl-PL" sz="1100">
                <a:cs typeface="Times New Roman" pitchFamily="48" charset="0"/>
              </a:rPr>
              <a:t>ó</a:t>
            </a:r>
            <a:r>
              <a:rPr lang="ca-ES" altLang="pl-PL" sz="1100">
                <a:latin typeface="Arial Narrow" pitchFamily="34" charset="0"/>
                <a:cs typeface="Times New Roman" pitchFamily="48" charset="0"/>
              </a:rPr>
              <a:t>, potenciar l</a:t>
            </a:r>
            <a:r>
              <a:rPr lang="ca-ES" altLang="pl-PL" sz="1100">
                <a:cs typeface="Times New Roman" pitchFamily="48" charset="0"/>
              </a:rPr>
              <a:t>’</a:t>
            </a:r>
            <a:r>
              <a:rPr lang="ca-ES" altLang="pl-PL" sz="1100">
                <a:latin typeface="Arial Narrow" pitchFamily="34" charset="0"/>
                <a:cs typeface="Times New Roman" pitchFamily="48" charset="0"/>
              </a:rPr>
              <a:t>activitat esportiva popular, promocionar l</a:t>
            </a:r>
            <a:r>
              <a:rPr lang="ca-ES" altLang="pl-PL" sz="1100">
                <a:cs typeface="Times New Roman" pitchFamily="48" charset="0"/>
              </a:rPr>
              <a:t>’</a:t>
            </a:r>
            <a:r>
              <a:rPr lang="ca-ES" altLang="pl-PL" sz="1100">
                <a:latin typeface="Arial Narrow" pitchFamily="34" charset="0"/>
                <a:cs typeface="Times New Roman" pitchFamily="48" charset="0"/>
              </a:rPr>
              <a:t>skate, donar suport a les activitats esportives de l</a:t>
            </a:r>
            <a:r>
              <a:rPr lang="ca-ES" altLang="pl-PL" sz="1100">
                <a:cs typeface="Times New Roman" pitchFamily="48" charset="0"/>
              </a:rPr>
              <a:t>’</a:t>
            </a:r>
            <a:r>
              <a:rPr lang="ca-ES" altLang="pl-PL" sz="1100">
                <a:latin typeface="Arial Narrow" pitchFamily="34" charset="0"/>
                <a:cs typeface="Times New Roman" pitchFamily="48" charset="0"/>
              </a:rPr>
              <a:t>escola, etc.</a:t>
            </a:r>
          </a:p>
          <a:p>
            <a:pPr algn="just" eaLnBrk="0" hangingPunct="0">
              <a:tabLst>
                <a:tab pos="228600" algn="l"/>
              </a:tabLst>
            </a:pPr>
            <a:endParaRPr lang="es-ES" altLang="pl-PL" sz="1100"/>
          </a:p>
          <a:p>
            <a:pPr algn="just" eaLnBrk="0" hangingPunct="0">
              <a:buFontTx/>
              <a:buChar char="•"/>
              <a:tabLst>
                <a:tab pos="228600" algn="l"/>
              </a:tabLst>
            </a:pPr>
            <a:r>
              <a:rPr lang="ca-ES" altLang="pl-PL" sz="1100" b="1">
                <a:latin typeface="Arial Narrow" pitchFamily="34" charset="0"/>
              </a:rPr>
              <a:t>Desplegar el Projecte Educatiu del Figar</a:t>
            </a:r>
            <a:r>
              <a:rPr lang="ca-ES" altLang="pl-PL" sz="1100" b="1"/>
              <a:t>ó</a:t>
            </a:r>
            <a:r>
              <a:rPr lang="ca-ES" altLang="pl-PL" sz="1100" b="1">
                <a:latin typeface="Arial Narrow" pitchFamily="34" charset="0"/>
              </a:rPr>
              <a:t> i continuar l</a:t>
            </a:r>
            <a:r>
              <a:rPr lang="ca-ES" altLang="pl-PL" sz="1100" b="1"/>
              <a:t>’</a:t>
            </a:r>
            <a:r>
              <a:rPr lang="ca-ES" altLang="pl-PL" sz="1100" b="1">
                <a:latin typeface="Arial Narrow" pitchFamily="34" charset="0"/>
              </a:rPr>
              <a:t>oferta de serveis a les persones amb pol</a:t>
            </a:r>
            <a:r>
              <a:rPr lang="ca-ES" altLang="pl-PL" sz="1100" b="1"/>
              <a:t>í</a:t>
            </a:r>
            <a:r>
              <a:rPr lang="ca-ES" altLang="pl-PL" sz="1100" b="1">
                <a:latin typeface="Arial Narrow" pitchFamily="34" charset="0"/>
              </a:rPr>
              <a:t>tiques culturals, de g</a:t>
            </a:r>
            <a:r>
              <a:rPr lang="ca-ES" altLang="pl-PL" sz="1100" b="1"/>
              <a:t>è</a:t>
            </a:r>
            <a:r>
              <a:rPr lang="ca-ES" altLang="pl-PL" sz="1100" b="1">
                <a:latin typeface="Arial Narrow" pitchFamily="34" charset="0"/>
              </a:rPr>
              <a:t>nere, d</a:t>
            </a:r>
            <a:r>
              <a:rPr lang="ca-ES" altLang="pl-PL" sz="1100" b="1"/>
              <a:t>’</a:t>
            </a:r>
            <a:r>
              <a:rPr lang="ca-ES" altLang="pl-PL" sz="1100" b="1">
                <a:latin typeface="Arial Narrow" pitchFamily="34" charset="0"/>
              </a:rPr>
              <a:t>inf</a:t>
            </a:r>
            <a:r>
              <a:rPr lang="ca-ES" altLang="pl-PL" sz="1100" b="1"/>
              <a:t>à</a:t>
            </a:r>
            <a:r>
              <a:rPr lang="ca-ES" altLang="pl-PL" sz="1100" b="1">
                <a:latin typeface="Arial Narrow" pitchFamily="34" charset="0"/>
              </a:rPr>
              <a:t>ncia, de joventut i de gent gran.</a:t>
            </a:r>
            <a:endParaRPr lang="es-ES" altLang="pl-PL" sz="1100"/>
          </a:p>
          <a:p>
            <a:pPr algn="just" eaLnBrk="0" hangingPunct="0">
              <a:tabLst>
                <a:tab pos="228600" algn="l"/>
              </a:tabLst>
            </a:pPr>
            <a:r>
              <a:rPr lang="ca-ES" altLang="pl-PL" sz="1100">
                <a:latin typeface="Arial Narrow" pitchFamily="34" charset="0"/>
                <a:cs typeface="Times New Roman" pitchFamily="48" charset="0"/>
              </a:rPr>
              <a:t>Treballar per l</a:t>
            </a:r>
            <a:r>
              <a:rPr lang="ca-ES" altLang="pl-PL" sz="1100">
                <a:cs typeface="Times New Roman" pitchFamily="48" charset="0"/>
              </a:rPr>
              <a:t>’</a:t>
            </a:r>
            <a:r>
              <a:rPr lang="ca-ES" altLang="pl-PL" sz="1100">
                <a:latin typeface="Arial Narrow" pitchFamily="34" charset="0"/>
                <a:cs typeface="Times New Roman" pitchFamily="48" charset="0"/>
              </a:rPr>
              <a:t>ampliaci</a:t>
            </a:r>
            <a:r>
              <a:rPr lang="ca-ES" altLang="pl-PL" sz="1100">
                <a:cs typeface="Times New Roman" pitchFamily="48" charset="0"/>
              </a:rPr>
              <a:t>ó</a:t>
            </a:r>
            <a:r>
              <a:rPr lang="ca-ES" altLang="pl-PL" sz="1100">
                <a:latin typeface="Arial Narrow" pitchFamily="34" charset="0"/>
                <a:cs typeface="Times New Roman" pitchFamily="48" charset="0"/>
              </a:rPr>
              <a:t> de l</a:t>
            </a:r>
            <a:r>
              <a:rPr lang="ca-ES" altLang="pl-PL" sz="1100">
                <a:cs typeface="Times New Roman" pitchFamily="48" charset="0"/>
              </a:rPr>
              <a:t>’</a:t>
            </a:r>
            <a:r>
              <a:rPr lang="ca-ES" altLang="pl-PL" sz="1100">
                <a:latin typeface="Arial Narrow" pitchFamily="34" charset="0"/>
                <a:cs typeface="Times New Roman" pitchFamily="48" charset="0"/>
              </a:rPr>
              <a:t>escola, mantenir l</a:t>
            </a:r>
            <a:r>
              <a:rPr lang="ca-ES" altLang="pl-PL" sz="1100">
                <a:cs typeface="Times New Roman" pitchFamily="48" charset="0"/>
              </a:rPr>
              <a:t>’</a:t>
            </a:r>
            <a:r>
              <a:rPr lang="ca-ES" altLang="pl-PL" sz="1100">
                <a:latin typeface="Arial Narrow" pitchFamily="34" charset="0"/>
                <a:cs typeface="Times New Roman" pitchFamily="48" charset="0"/>
              </a:rPr>
              <a:t>Escola Bressol, fer ccions de foment de l</a:t>
            </a:r>
            <a:r>
              <a:rPr lang="ca-ES" altLang="pl-PL" sz="1100">
                <a:cs typeface="Times New Roman" pitchFamily="48" charset="0"/>
              </a:rPr>
              <a:t>’</a:t>
            </a:r>
            <a:r>
              <a:rPr lang="ca-ES" altLang="pl-PL" sz="1100">
                <a:latin typeface="Arial Narrow" pitchFamily="34" charset="0"/>
                <a:cs typeface="Times New Roman" pitchFamily="48" charset="0"/>
              </a:rPr>
              <a:t>educaci</a:t>
            </a:r>
            <a:r>
              <a:rPr lang="ca-ES" altLang="pl-PL" sz="1100">
                <a:cs typeface="Times New Roman" pitchFamily="48" charset="0"/>
              </a:rPr>
              <a:t>ó</a:t>
            </a:r>
            <a:r>
              <a:rPr lang="ca-ES" altLang="pl-PL" sz="1100">
                <a:latin typeface="Arial Narrow" pitchFamily="34" charset="0"/>
                <a:cs typeface="Times New Roman" pitchFamily="48" charset="0"/>
              </a:rPr>
              <a:t> a l</a:t>
            </a:r>
            <a:r>
              <a:rPr lang="ca-ES" altLang="pl-PL" sz="1100">
                <a:cs typeface="Times New Roman" pitchFamily="48" charset="0"/>
              </a:rPr>
              <a:t>’</a:t>
            </a:r>
            <a:r>
              <a:rPr lang="ca-ES" altLang="pl-PL" sz="1100">
                <a:latin typeface="Arial Narrow" pitchFamily="34" charset="0"/>
                <a:cs typeface="Times New Roman" pitchFamily="48" charset="0"/>
              </a:rPr>
              <a:t>escola i m</a:t>
            </a:r>
            <a:r>
              <a:rPr lang="ca-ES" altLang="pl-PL" sz="1100">
                <a:cs typeface="Times New Roman" pitchFamily="48" charset="0"/>
              </a:rPr>
              <a:t>é</a:t>
            </a:r>
            <a:r>
              <a:rPr lang="ca-ES" altLang="pl-PL" sz="1100">
                <a:latin typeface="Arial Narrow" pitchFamily="34" charset="0"/>
                <a:cs typeface="Times New Roman" pitchFamily="48" charset="0"/>
              </a:rPr>
              <a:t>s enll</a:t>
            </a:r>
            <a:r>
              <a:rPr lang="ca-ES" altLang="pl-PL" sz="1100">
                <a:cs typeface="Times New Roman" pitchFamily="48" charset="0"/>
              </a:rPr>
              <a:t>à</a:t>
            </a:r>
            <a:r>
              <a:rPr lang="ca-ES" altLang="pl-PL" sz="1100">
                <a:latin typeface="Arial Narrow" pitchFamily="34" charset="0"/>
                <a:cs typeface="Times New Roman" pitchFamily="48" charset="0"/>
              </a:rPr>
              <a:t> de l</a:t>
            </a:r>
            <a:r>
              <a:rPr lang="ca-ES" altLang="pl-PL" sz="1100">
                <a:cs typeface="Times New Roman" pitchFamily="48" charset="0"/>
              </a:rPr>
              <a:t>’</a:t>
            </a:r>
            <a:r>
              <a:rPr lang="ca-ES" altLang="pl-PL" sz="1100">
                <a:latin typeface="Arial Narrow" pitchFamily="34" charset="0"/>
                <a:cs typeface="Times New Roman" pitchFamily="48" charset="0"/>
              </a:rPr>
              <a:t>escola, donar suport a les entitats, promocionar les festes locals, potenciar la creaci</a:t>
            </a:r>
            <a:r>
              <a:rPr lang="ca-ES" altLang="pl-PL" sz="1100">
                <a:cs typeface="Times New Roman" pitchFamily="48" charset="0"/>
              </a:rPr>
              <a:t>ó</a:t>
            </a:r>
            <a:r>
              <a:rPr lang="ca-ES" altLang="pl-PL" sz="1100">
                <a:latin typeface="Arial Narrow" pitchFamily="34" charset="0"/>
                <a:cs typeface="Times New Roman" pitchFamily="48" charset="0"/>
              </a:rPr>
              <a:t> art</a:t>
            </a:r>
            <a:r>
              <a:rPr lang="ca-ES" altLang="pl-PL" sz="1100">
                <a:cs typeface="Times New Roman" pitchFamily="48" charset="0"/>
              </a:rPr>
              <a:t>í</a:t>
            </a:r>
            <a:r>
              <a:rPr lang="ca-ES" altLang="pl-PL" sz="1100">
                <a:latin typeface="Arial Narrow" pitchFamily="34" charset="0"/>
                <a:cs typeface="Times New Roman" pitchFamily="48" charset="0"/>
              </a:rPr>
              <a:t>stica, fer un acompanyament als joves que van a l</a:t>
            </a:r>
            <a:r>
              <a:rPr lang="ca-ES" altLang="pl-PL" sz="1100">
                <a:cs typeface="Times New Roman" pitchFamily="48" charset="0"/>
              </a:rPr>
              <a:t>’</a:t>
            </a:r>
            <a:r>
              <a:rPr lang="ca-ES" altLang="pl-PL" sz="1100">
                <a:latin typeface="Arial Narrow" pitchFamily="34" charset="0"/>
                <a:cs typeface="Times New Roman" pitchFamily="48" charset="0"/>
              </a:rPr>
              <a:t> institut, finan</a:t>
            </a:r>
            <a:r>
              <a:rPr lang="ca-ES" altLang="pl-PL" sz="1100">
                <a:cs typeface="Times New Roman" pitchFamily="48" charset="0"/>
              </a:rPr>
              <a:t>ç</a:t>
            </a:r>
            <a:r>
              <a:rPr lang="ca-ES" altLang="pl-PL" sz="1100">
                <a:latin typeface="Arial Narrow" pitchFamily="34" charset="0"/>
                <a:cs typeface="Times New Roman" pitchFamily="48" charset="0"/>
              </a:rPr>
              <a:t>ar cursos de monitors en el lleure, donar suport a les activitats organitzades pels joves, organitzar activitats per gent gran, mantenir el Centre de Recursos i Atenci</a:t>
            </a:r>
            <a:r>
              <a:rPr lang="ca-ES" altLang="pl-PL" sz="1100">
                <a:cs typeface="Times New Roman" pitchFamily="48" charset="0"/>
              </a:rPr>
              <a:t>ó</a:t>
            </a:r>
            <a:r>
              <a:rPr lang="ca-ES" altLang="pl-PL" sz="1100">
                <a:latin typeface="Arial Narrow" pitchFamily="34" charset="0"/>
                <a:cs typeface="Times New Roman" pitchFamily="48" charset="0"/>
              </a:rPr>
              <a:t> a la Dona, posar en funcionament el Nou Casino com un equipament central per fer-hi activitats, etc.</a:t>
            </a:r>
          </a:p>
          <a:p>
            <a:pPr algn="just" eaLnBrk="0" hangingPunct="0">
              <a:tabLst>
                <a:tab pos="228600" algn="l"/>
              </a:tabLst>
            </a:pPr>
            <a:endParaRPr lang="es-ES" altLang="pl-PL" sz="1100"/>
          </a:p>
          <a:p>
            <a:pPr algn="just" eaLnBrk="0" hangingPunct="0">
              <a:buFontTx/>
              <a:buChar char="•"/>
              <a:tabLst>
                <a:tab pos="228600" algn="l"/>
              </a:tabLst>
            </a:pPr>
            <a:r>
              <a:rPr lang="ca-ES" altLang="pl-PL" sz="1100" b="1">
                <a:latin typeface="Arial Narrow" pitchFamily="34" charset="0"/>
              </a:rPr>
              <a:t>Fomentar la conviv</a:t>
            </a:r>
            <a:r>
              <a:rPr lang="ca-ES" altLang="pl-PL" sz="1100" b="1"/>
              <a:t>è</a:t>
            </a:r>
            <a:r>
              <a:rPr lang="ca-ES" altLang="pl-PL" sz="1100" b="1">
                <a:latin typeface="Arial Narrow" pitchFamily="34" charset="0"/>
              </a:rPr>
              <a:t>ncia mitjan</a:t>
            </a:r>
            <a:r>
              <a:rPr lang="ca-ES" altLang="pl-PL" sz="1100" b="1"/>
              <a:t>ç</a:t>
            </a:r>
            <a:r>
              <a:rPr lang="ca-ES" altLang="pl-PL" sz="1100" b="1">
                <a:latin typeface="Arial Narrow" pitchFamily="34" charset="0"/>
              </a:rPr>
              <a:t>ant pol</a:t>
            </a:r>
            <a:r>
              <a:rPr lang="ca-ES" altLang="pl-PL" sz="1100" b="1"/>
              <a:t>í</a:t>
            </a:r>
            <a:r>
              <a:rPr lang="ca-ES" altLang="pl-PL" sz="1100" b="1">
                <a:latin typeface="Arial Narrow" pitchFamily="34" charset="0"/>
              </a:rPr>
              <a:t>tiques de civisme, respecte a la diversitat i acollida.</a:t>
            </a:r>
            <a:endParaRPr lang="es-ES" altLang="pl-PL" sz="1100"/>
          </a:p>
          <a:p>
            <a:pPr algn="just" eaLnBrk="0" hangingPunct="0">
              <a:tabLst>
                <a:tab pos="228600" algn="l"/>
              </a:tabLst>
            </a:pPr>
            <a:r>
              <a:rPr lang="ca-ES" altLang="pl-PL" sz="1100">
                <a:latin typeface="Arial Narrow" pitchFamily="34" charset="0"/>
                <a:cs typeface="Times New Roman" pitchFamily="48" charset="0"/>
              </a:rPr>
              <a:t>Afavorir espais de conviv</a:t>
            </a:r>
            <a:r>
              <a:rPr lang="ca-ES" altLang="pl-PL" sz="1100">
                <a:cs typeface="Times New Roman" pitchFamily="48" charset="0"/>
              </a:rPr>
              <a:t>è</a:t>
            </a:r>
            <a:r>
              <a:rPr lang="ca-ES" altLang="pl-PL" sz="1100">
                <a:latin typeface="Arial Narrow" pitchFamily="34" charset="0"/>
                <a:cs typeface="Times New Roman" pitchFamily="48" charset="0"/>
              </a:rPr>
              <a:t>ncia ve</a:t>
            </a:r>
            <a:r>
              <a:rPr lang="ca-ES" altLang="pl-PL" sz="1100">
                <a:cs typeface="Times New Roman" pitchFamily="48" charset="0"/>
              </a:rPr>
              <a:t>ï</a:t>
            </a:r>
            <a:r>
              <a:rPr lang="ca-ES" altLang="pl-PL" sz="1100">
                <a:latin typeface="Arial Narrow" pitchFamily="34" charset="0"/>
                <a:cs typeface="Times New Roman" pitchFamily="48" charset="0"/>
              </a:rPr>
              <a:t>nal, fer una campanya de civisme, vetllar per l</a:t>
            </a:r>
            <a:r>
              <a:rPr lang="ca-ES" altLang="pl-PL" sz="1100">
                <a:cs typeface="Times New Roman" pitchFamily="48" charset="0"/>
              </a:rPr>
              <a:t>’</a:t>
            </a:r>
            <a:r>
              <a:rPr lang="ca-ES" altLang="pl-PL" sz="1100">
                <a:latin typeface="Arial Narrow" pitchFamily="34" charset="0"/>
                <a:cs typeface="Times New Roman" pitchFamily="48" charset="0"/>
              </a:rPr>
              <a:t>acollida i la integraci</a:t>
            </a:r>
            <a:r>
              <a:rPr lang="ca-ES" altLang="pl-PL" sz="1100">
                <a:cs typeface="Times New Roman" pitchFamily="48" charset="0"/>
              </a:rPr>
              <a:t>ó</a:t>
            </a:r>
            <a:r>
              <a:rPr lang="ca-ES" altLang="pl-PL" sz="1100">
                <a:latin typeface="Arial Narrow" pitchFamily="34" charset="0"/>
                <a:cs typeface="Times New Roman" pitchFamily="48" charset="0"/>
              </a:rPr>
              <a:t> de persones nouvingudes, potenciar la participaci</a:t>
            </a:r>
            <a:r>
              <a:rPr lang="ca-ES" altLang="pl-PL" sz="1100">
                <a:cs typeface="Times New Roman" pitchFamily="48" charset="0"/>
              </a:rPr>
              <a:t>ó</a:t>
            </a:r>
            <a:r>
              <a:rPr lang="ca-ES" altLang="pl-PL" sz="1100">
                <a:latin typeface="Arial Narrow" pitchFamily="34" charset="0"/>
                <a:cs typeface="Times New Roman" pitchFamily="48" charset="0"/>
              </a:rPr>
              <a:t> de totos els col</a:t>
            </a:r>
            <a:r>
              <a:rPr lang="ca-ES" altLang="pl-PL" sz="1100">
                <a:cs typeface="Times New Roman" pitchFamily="48" charset="0"/>
              </a:rPr>
              <a:t>·</a:t>
            </a:r>
            <a:r>
              <a:rPr lang="ca-ES" altLang="pl-PL" sz="1100">
                <a:latin typeface="Arial Narrow" pitchFamily="34" charset="0"/>
                <a:cs typeface="Times New Roman" pitchFamily="48" charset="0"/>
              </a:rPr>
              <a:t>lectius, etc.</a:t>
            </a:r>
          </a:p>
          <a:p>
            <a:pPr algn="just" eaLnBrk="0" hangingPunct="0">
              <a:tabLst>
                <a:tab pos="228600" algn="l"/>
              </a:tabLst>
            </a:pPr>
            <a:endParaRPr lang="es-ES" altLang="pl-PL" sz="1100"/>
          </a:p>
          <a:p>
            <a:pPr algn="just" eaLnBrk="0" hangingPunct="0">
              <a:buFontTx/>
              <a:buChar char="•"/>
              <a:tabLst>
                <a:tab pos="228600" algn="l"/>
              </a:tabLst>
            </a:pPr>
            <a:r>
              <a:rPr lang="ca-ES" altLang="pl-PL" sz="1100" b="1">
                <a:latin typeface="Arial Narrow" pitchFamily="34" charset="0"/>
              </a:rPr>
              <a:t>Desenvolupar pol</a:t>
            </a:r>
            <a:r>
              <a:rPr lang="ca-ES" altLang="pl-PL" sz="1100" b="1"/>
              <a:t>í</a:t>
            </a:r>
            <a:r>
              <a:rPr lang="ca-ES" altLang="pl-PL" sz="1100" b="1">
                <a:latin typeface="Arial Narrow" pitchFamily="34" charset="0"/>
              </a:rPr>
              <a:t>tiques de gesti</a:t>
            </a:r>
            <a:r>
              <a:rPr lang="ca-ES" altLang="pl-PL" sz="1100" b="1"/>
              <a:t>ó</a:t>
            </a:r>
            <a:r>
              <a:rPr lang="ca-ES" altLang="pl-PL" sz="1100" b="1">
                <a:latin typeface="Arial Narrow" pitchFamily="34" charset="0"/>
              </a:rPr>
              <a:t> del medi natural, especialment a la zona de Montmany-Cingles de Bert</a:t>
            </a:r>
            <a:r>
              <a:rPr lang="ca-ES" altLang="pl-PL" sz="1100" b="1"/>
              <a:t>í</a:t>
            </a:r>
            <a:r>
              <a:rPr lang="ca-ES" altLang="pl-PL" sz="1100" b="1">
                <a:latin typeface="Arial Narrow" pitchFamily="34" charset="0"/>
              </a:rPr>
              <a:t>, i continuar desplegant l</a:t>
            </a:r>
            <a:r>
              <a:rPr lang="ca-ES" altLang="pl-PL" sz="1100" b="1"/>
              <a:t>’</a:t>
            </a:r>
            <a:r>
              <a:rPr lang="ca-ES" altLang="pl-PL" sz="1100" b="1">
                <a:latin typeface="Arial Narrow" pitchFamily="34" charset="0"/>
              </a:rPr>
              <a:t>Agenda 21.</a:t>
            </a:r>
            <a:endParaRPr lang="es-ES" altLang="pl-PL" sz="1100"/>
          </a:p>
          <a:p>
            <a:pPr algn="just" eaLnBrk="0" hangingPunct="0">
              <a:tabLst>
                <a:tab pos="228600" algn="l"/>
              </a:tabLst>
            </a:pPr>
            <a:r>
              <a:rPr lang="ca-ES" altLang="pl-PL" sz="1100">
                <a:latin typeface="Arial Narrow" pitchFamily="34" charset="0"/>
                <a:cs typeface="Times New Roman" pitchFamily="48" charset="0"/>
              </a:rPr>
              <a:t>Promoure la creaci</a:t>
            </a:r>
            <a:r>
              <a:rPr lang="ca-ES" altLang="pl-PL" sz="1100">
                <a:cs typeface="Times New Roman" pitchFamily="48" charset="0"/>
              </a:rPr>
              <a:t>ó</a:t>
            </a:r>
            <a:r>
              <a:rPr lang="ca-ES" altLang="pl-PL" sz="1100">
                <a:latin typeface="Arial Narrow" pitchFamily="34" charset="0"/>
                <a:cs typeface="Times New Roman" pitchFamily="48" charset="0"/>
              </a:rPr>
              <a:t> d</a:t>
            </a:r>
            <a:r>
              <a:rPr lang="ca-ES" altLang="pl-PL" sz="1100">
                <a:cs typeface="Times New Roman" pitchFamily="48" charset="0"/>
              </a:rPr>
              <a:t>’</a:t>
            </a:r>
            <a:r>
              <a:rPr lang="ca-ES" altLang="pl-PL" sz="1100">
                <a:latin typeface="Arial Narrow" pitchFamily="34" charset="0"/>
                <a:cs typeface="Times New Roman" pitchFamily="48" charset="0"/>
              </a:rPr>
              <a:t>un consorci dels Cingles del Bert</a:t>
            </a:r>
            <a:r>
              <a:rPr lang="ca-ES" altLang="pl-PL" sz="1100">
                <a:cs typeface="Times New Roman" pitchFamily="48" charset="0"/>
              </a:rPr>
              <a:t>í</a:t>
            </a:r>
            <a:r>
              <a:rPr lang="ca-ES" altLang="pl-PL" sz="1100">
                <a:latin typeface="Arial Narrow" pitchFamily="34" charset="0"/>
                <a:cs typeface="Times New Roman" pitchFamily="48" charset="0"/>
              </a:rPr>
              <a:t>, fer accions per resoldre les problem</a:t>
            </a:r>
            <a:r>
              <a:rPr lang="ca-ES" altLang="pl-PL" sz="1100">
                <a:cs typeface="Times New Roman" pitchFamily="48" charset="0"/>
              </a:rPr>
              <a:t>à</a:t>
            </a:r>
            <a:r>
              <a:rPr lang="ca-ES" altLang="pl-PL" sz="1100">
                <a:latin typeface="Arial Narrow" pitchFamily="34" charset="0"/>
                <a:cs typeface="Times New Roman" pitchFamily="48" charset="0"/>
              </a:rPr>
              <a:t>tiques ambientals, potenciar el turisme de natura, mantenir les franges de prevenci</a:t>
            </a:r>
            <a:r>
              <a:rPr lang="ca-ES" altLang="pl-PL" sz="1100">
                <a:cs typeface="Times New Roman" pitchFamily="48" charset="0"/>
              </a:rPr>
              <a:t>ó</a:t>
            </a:r>
            <a:r>
              <a:rPr lang="ca-ES" altLang="pl-PL" sz="1100">
                <a:latin typeface="Arial Narrow" pitchFamily="34" charset="0"/>
                <a:cs typeface="Times New Roman" pitchFamily="48" charset="0"/>
              </a:rPr>
              <a:t> d</a:t>
            </a:r>
            <a:r>
              <a:rPr lang="ca-ES" altLang="pl-PL" sz="1100">
                <a:cs typeface="Times New Roman" pitchFamily="48" charset="0"/>
              </a:rPr>
              <a:t>’</a:t>
            </a:r>
            <a:r>
              <a:rPr lang="ca-ES" altLang="pl-PL" sz="1100">
                <a:latin typeface="Arial Narrow" pitchFamily="34" charset="0"/>
                <a:cs typeface="Times New Roman" pitchFamily="48" charset="0"/>
              </a:rPr>
              <a:t>incendis, etc.</a:t>
            </a:r>
          </a:p>
          <a:p>
            <a:pPr algn="just" eaLnBrk="0" hangingPunct="0">
              <a:tabLst>
                <a:tab pos="228600" algn="l"/>
              </a:tabLst>
            </a:pPr>
            <a:endParaRPr lang="es-ES" altLang="pl-PL" sz="1100"/>
          </a:p>
          <a:p>
            <a:pPr algn="just" eaLnBrk="0" hangingPunct="0">
              <a:buFontTx/>
              <a:buChar char="•"/>
              <a:tabLst>
                <a:tab pos="228600" algn="l"/>
              </a:tabLst>
            </a:pPr>
            <a:r>
              <a:rPr lang="ca-ES" altLang="pl-PL" sz="1100" b="1">
                <a:latin typeface="Arial Narrow" pitchFamily="34" charset="0"/>
              </a:rPr>
              <a:t>Impulsar un nou model energ</a:t>
            </a:r>
            <a:r>
              <a:rPr lang="ca-ES" altLang="pl-PL" sz="1100" b="1"/>
              <a:t>è</a:t>
            </a:r>
            <a:r>
              <a:rPr lang="ca-ES" altLang="pl-PL" sz="1100" b="1">
                <a:latin typeface="Arial Narrow" pitchFamily="34" charset="0"/>
              </a:rPr>
              <a:t>tic municipal basat en un consum eficient (enllumenat, edificis, etc.) i la producci</a:t>
            </a:r>
            <a:r>
              <a:rPr lang="ca-ES" altLang="pl-PL" sz="1100" b="1"/>
              <a:t>ó</a:t>
            </a:r>
            <a:r>
              <a:rPr lang="ca-ES" altLang="pl-PL" sz="1100" b="1">
                <a:latin typeface="Arial Narrow" pitchFamily="34" charset="0"/>
              </a:rPr>
              <a:t> i </a:t>
            </a:r>
            <a:r>
              <a:rPr lang="ca-ES" altLang="pl-PL" sz="1100" b="1"/>
              <a:t>ú</a:t>
            </a:r>
            <a:r>
              <a:rPr lang="ca-ES" altLang="pl-PL" sz="1100" b="1">
                <a:latin typeface="Arial Narrow" pitchFamily="34" charset="0"/>
              </a:rPr>
              <a:t>s d</a:t>
            </a:r>
            <a:r>
              <a:rPr lang="ca-ES" altLang="pl-PL" sz="1100" b="1"/>
              <a:t>’</a:t>
            </a:r>
            <a:r>
              <a:rPr lang="ca-ES" altLang="pl-PL" sz="1100" b="1">
                <a:latin typeface="Arial Narrow" pitchFamily="34" charset="0"/>
              </a:rPr>
              <a:t>energies renovables i no contaminants. </a:t>
            </a:r>
            <a:endParaRPr lang="es-ES" altLang="pl-PL" sz="1100"/>
          </a:p>
          <a:p>
            <a:pPr algn="just" eaLnBrk="0" hangingPunct="0">
              <a:tabLst>
                <a:tab pos="228600" algn="l"/>
              </a:tabLst>
            </a:pPr>
            <a:r>
              <a:rPr lang="ca-ES" altLang="pl-PL" sz="1100">
                <a:latin typeface="Arial Narrow" pitchFamily="34" charset="0"/>
                <a:cs typeface="Times New Roman" pitchFamily="48" charset="0"/>
              </a:rPr>
              <a:t>Desenvolupar accions d</a:t>
            </a:r>
            <a:r>
              <a:rPr lang="ca-ES" altLang="pl-PL" sz="1100">
                <a:cs typeface="Times New Roman" pitchFamily="48" charset="0"/>
              </a:rPr>
              <a:t>’</a:t>
            </a:r>
            <a:r>
              <a:rPr lang="ca-ES" altLang="pl-PL" sz="1100">
                <a:latin typeface="Arial Narrow" pitchFamily="34" charset="0"/>
                <a:cs typeface="Times New Roman" pitchFamily="48" charset="0"/>
              </a:rPr>
              <a:t>estalvi energ</a:t>
            </a:r>
            <a:r>
              <a:rPr lang="ca-ES" altLang="pl-PL" sz="1100">
                <a:cs typeface="Times New Roman" pitchFamily="48" charset="0"/>
              </a:rPr>
              <a:t>è</a:t>
            </a:r>
            <a:r>
              <a:rPr lang="ca-ES" altLang="pl-PL" sz="1100">
                <a:latin typeface="Arial Narrow" pitchFamily="34" charset="0"/>
                <a:cs typeface="Times New Roman" pitchFamily="48" charset="0"/>
              </a:rPr>
              <a:t>tic, renovar  l</a:t>
            </a:r>
            <a:r>
              <a:rPr lang="ca-ES" altLang="pl-PL" sz="1100">
                <a:cs typeface="Times New Roman" pitchFamily="48" charset="0"/>
              </a:rPr>
              <a:t>’</a:t>
            </a:r>
            <a:r>
              <a:rPr lang="ca-ES" altLang="pl-PL" sz="1100">
                <a:latin typeface="Arial Narrow" pitchFamily="34" charset="0"/>
                <a:cs typeface="Times New Roman" pitchFamily="48" charset="0"/>
              </a:rPr>
              <a:t>enllumenat, estudiar la possible instal</a:t>
            </a:r>
            <a:r>
              <a:rPr lang="ca-ES" altLang="pl-PL" sz="1100">
                <a:cs typeface="Times New Roman" pitchFamily="48" charset="0"/>
              </a:rPr>
              <a:t>·</a:t>
            </a:r>
            <a:r>
              <a:rPr lang="ca-ES" altLang="pl-PL" sz="1100">
                <a:latin typeface="Arial Narrow" pitchFamily="34" charset="0"/>
                <a:cs typeface="Times New Roman" pitchFamily="48" charset="0"/>
              </a:rPr>
              <a:t>laci</a:t>
            </a:r>
            <a:r>
              <a:rPr lang="ca-ES" altLang="pl-PL" sz="1100">
                <a:cs typeface="Times New Roman" pitchFamily="48" charset="0"/>
              </a:rPr>
              <a:t>ó</a:t>
            </a:r>
            <a:r>
              <a:rPr lang="ca-ES" altLang="pl-PL" sz="1100">
                <a:latin typeface="Arial Narrow" pitchFamily="34" charset="0"/>
                <a:cs typeface="Times New Roman" pitchFamily="48" charset="0"/>
              </a:rPr>
              <a:t> d</a:t>
            </a:r>
            <a:r>
              <a:rPr lang="ca-ES" altLang="pl-PL" sz="1100">
                <a:cs typeface="Times New Roman" pitchFamily="48" charset="0"/>
              </a:rPr>
              <a:t>’</a:t>
            </a:r>
            <a:r>
              <a:rPr lang="ca-ES" altLang="pl-PL" sz="1100">
                <a:latin typeface="Arial Narrow" pitchFamily="34" charset="0"/>
                <a:cs typeface="Times New Roman" pitchFamily="48" charset="0"/>
              </a:rPr>
              <a:t>energies renovables, aprofundir en les pol</a:t>
            </a:r>
            <a:r>
              <a:rPr lang="ca-ES" altLang="pl-PL" sz="1100">
                <a:cs typeface="Times New Roman" pitchFamily="48" charset="0"/>
              </a:rPr>
              <a:t>í</a:t>
            </a:r>
            <a:r>
              <a:rPr lang="ca-ES" altLang="pl-PL" sz="1100">
                <a:latin typeface="Arial Narrow" pitchFamily="34" charset="0"/>
                <a:cs typeface="Times New Roman" pitchFamily="48" charset="0"/>
              </a:rPr>
              <a:t>tiques d</a:t>
            </a:r>
            <a:r>
              <a:rPr lang="ca-ES" altLang="pl-PL" sz="1100">
                <a:cs typeface="Times New Roman" pitchFamily="48" charset="0"/>
              </a:rPr>
              <a:t>’</a:t>
            </a:r>
            <a:r>
              <a:rPr lang="ca-ES" altLang="pl-PL" sz="1100">
                <a:latin typeface="Arial Narrow" pitchFamily="34" charset="0"/>
                <a:cs typeface="Times New Roman" pitchFamily="48" charset="0"/>
              </a:rPr>
              <a:t>estalvi d</a:t>
            </a:r>
            <a:r>
              <a:rPr lang="ca-ES" altLang="pl-PL" sz="1100">
                <a:cs typeface="Times New Roman" pitchFamily="48" charset="0"/>
              </a:rPr>
              <a:t>’</a:t>
            </a:r>
            <a:r>
              <a:rPr lang="ca-ES" altLang="pl-PL" sz="1100">
                <a:latin typeface="Arial Narrow" pitchFamily="34" charset="0"/>
                <a:cs typeface="Times New Roman" pitchFamily="48" charset="0"/>
              </a:rPr>
              <a:t>aigua, aprofundir en la gesti</a:t>
            </a:r>
            <a:r>
              <a:rPr lang="ca-ES" altLang="pl-PL" sz="1100">
                <a:cs typeface="Times New Roman" pitchFamily="48" charset="0"/>
              </a:rPr>
              <a:t>ó</a:t>
            </a:r>
            <a:r>
              <a:rPr lang="ca-ES" altLang="pl-PL" sz="1100">
                <a:latin typeface="Arial Narrow" pitchFamily="34" charset="0"/>
                <a:cs typeface="Times New Roman" pitchFamily="48" charset="0"/>
              </a:rPr>
              <a:t> sostenible de residus, etc. </a:t>
            </a:r>
            <a:endParaRPr lang="ca-ES" altLang="pl-PL" sz="1100"/>
          </a:p>
        </p:txBody>
      </p:sp>
      <p:sp>
        <p:nvSpPr>
          <p:cNvPr id="28675" name="5 Rectángulo"/>
          <p:cNvSpPr>
            <a:spLocks noChangeArrowheads="1"/>
          </p:cNvSpPr>
          <p:nvPr/>
        </p:nvSpPr>
        <p:spPr bwMode="auto">
          <a:xfrm>
            <a:off x="1547813" y="260350"/>
            <a:ext cx="6192837" cy="620713"/>
          </a:xfrm>
          <a:prstGeom prst="rect">
            <a:avLst/>
          </a:prstGeom>
          <a:solidFill>
            <a:srgbClr val="808000">
              <a:alpha val="89803"/>
            </a:srgbClr>
          </a:solidFill>
          <a:ln w="9525">
            <a:solidFill>
              <a:schemeClr val="tx1"/>
            </a:solidFill>
            <a:miter lim="800000"/>
            <a:headEnd/>
            <a:tailEnd/>
          </a:ln>
        </p:spPr>
        <p:txBody>
          <a:bodyPr wrap="none" anchor="ctr"/>
          <a:lstStyle/>
          <a:p>
            <a:pPr eaLnBrk="0" hangingPunct="0">
              <a:tabLst>
                <a:tab pos="228600" algn="l"/>
              </a:tabLst>
            </a:pPr>
            <a:r>
              <a:rPr lang="es-ES" altLang="pl-PL" sz="1400" b="1"/>
              <a:t>PROPOSTA D’EIXOS D’ACTUACIÓ PRIORITARIS DEL PAM (2012-2015)</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ChangeArrowheads="1"/>
          </p:cNvSpPr>
          <p:nvPr/>
        </p:nvSpPr>
        <p:spPr bwMode="auto">
          <a:xfrm>
            <a:off x="4022725" y="3244850"/>
            <a:ext cx="1098550" cy="366713"/>
          </a:xfrm>
          <a:prstGeom prst="rect">
            <a:avLst/>
          </a:prstGeom>
          <a:noFill/>
          <a:ln w="9525">
            <a:noFill/>
            <a:miter lim="800000"/>
            <a:headEnd/>
            <a:tailEnd/>
          </a:ln>
        </p:spPr>
        <p:txBody>
          <a:bodyPr wrap="none" anchor="ctr">
            <a:spAutoFit/>
          </a:bodyPr>
          <a:lstStyle/>
          <a:p>
            <a:pPr indent="449263" algn="ctr">
              <a:tabLst>
                <a:tab pos="5943600" algn="r"/>
              </a:tabLst>
            </a:pPr>
            <a:r>
              <a:rPr lang="ca-ES" altLang="pl-PL" sz="1800" b="1"/>
              <a:t>	</a:t>
            </a:r>
            <a:endParaRPr lang="ca-ES" altLang="pl-PL" sz="1800"/>
          </a:p>
        </p:txBody>
      </p:sp>
      <p:sp>
        <p:nvSpPr>
          <p:cNvPr id="3077" name="Rectangle 5"/>
          <p:cNvSpPr>
            <a:spLocks noChangeArrowheads="1"/>
          </p:cNvSpPr>
          <p:nvPr/>
        </p:nvSpPr>
        <p:spPr bwMode="auto">
          <a:xfrm>
            <a:off x="0" y="1125538"/>
            <a:ext cx="9144000" cy="2447925"/>
          </a:xfrm>
          <a:prstGeom prst="rect">
            <a:avLst/>
          </a:prstGeom>
          <a:solidFill>
            <a:srgbClr val="808000">
              <a:alpha val="89000"/>
            </a:srgbClr>
          </a:solidFill>
          <a:ln w="9525">
            <a:noFill/>
            <a:miter lim="800000"/>
            <a:headEnd/>
            <a:tailEnd/>
          </a:ln>
        </p:spPr>
        <p:txBody>
          <a:bodyPr anchor="ctr"/>
          <a:lstStyle/>
          <a:p>
            <a:pPr algn="ctr">
              <a:defRPr/>
            </a:pPr>
            <a:r>
              <a:rPr lang="ca-ES" sz="4000" b="1">
                <a:effectLst>
                  <a:outerShdw blurRad="38100" dist="38100" dir="2700000" algn="tl">
                    <a:srgbClr val="FFFFFF"/>
                  </a:outerShdw>
                </a:effectLst>
              </a:rPr>
              <a:t>Les grans inversions</a:t>
            </a:r>
          </a:p>
          <a:p>
            <a:pPr algn="ctr">
              <a:defRPr/>
            </a:pPr>
            <a:endParaRPr lang="ca-ES" sz="4000" b="1">
              <a:effectLst>
                <a:outerShdw blurRad="38100" dist="38100" dir="2700000" algn="tl">
                  <a:srgbClr val="FFFFFF"/>
                </a:outerShdw>
              </a:effectLst>
            </a:endParaRPr>
          </a:p>
          <a:p>
            <a:pPr algn="ctr">
              <a:defRPr/>
            </a:pPr>
            <a:r>
              <a:rPr lang="ca-ES" sz="2400" b="1"/>
              <a:t>	Proposta de l’equip de govern revisada per la CPPC, el grup impulsor del PEF, i la CS Agenda 21</a:t>
            </a:r>
          </a:p>
        </p:txBody>
      </p:sp>
      <p:pic>
        <p:nvPicPr>
          <p:cNvPr id="29700" name="Picture 6" descr="escut"/>
          <p:cNvPicPr>
            <a:picLocks noChangeAspect="1" noChangeArrowheads="1"/>
          </p:cNvPicPr>
          <p:nvPr/>
        </p:nvPicPr>
        <p:blipFill>
          <a:blip r:embed="rId2" cstate="print"/>
          <a:srcRect/>
          <a:stretch>
            <a:fillRect/>
          </a:stretch>
        </p:blipFill>
        <p:spPr bwMode="auto">
          <a:xfrm>
            <a:off x="7596188" y="5445125"/>
            <a:ext cx="552450" cy="752475"/>
          </a:xfrm>
          <a:prstGeom prst="rect">
            <a:avLst/>
          </a:prstGeom>
          <a:noFill/>
          <a:ln w="9525">
            <a:noFill/>
            <a:miter lim="800000"/>
            <a:headEnd/>
            <a:tailEnd/>
          </a:ln>
        </p:spPr>
      </p:pic>
      <p:sp>
        <p:nvSpPr>
          <p:cNvPr id="29701" name="Rectangle 7"/>
          <p:cNvSpPr>
            <a:spLocks noChangeArrowheads="1"/>
          </p:cNvSpPr>
          <p:nvPr/>
        </p:nvSpPr>
        <p:spPr bwMode="auto">
          <a:xfrm>
            <a:off x="7019925" y="6237288"/>
            <a:ext cx="1822450" cy="501650"/>
          </a:xfrm>
          <a:prstGeom prst="rect">
            <a:avLst/>
          </a:prstGeom>
          <a:noFill/>
          <a:ln w="9525">
            <a:noFill/>
            <a:miter lim="800000"/>
            <a:headEnd/>
            <a:tailEnd/>
          </a:ln>
        </p:spPr>
        <p:txBody>
          <a:bodyPr wrap="none" anchor="ctr">
            <a:spAutoFit/>
          </a:bodyPr>
          <a:lstStyle/>
          <a:p>
            <a:pPr indent="449263" algn="ctr"/>
            <a:r>
              <a:rPr lang="ca-ES" altLang="pl-PL" sz="900" b="1"/>
              <a:t>Ajuntament de</a:t>
            </a:r>
            <a:endParaRPr lang="es-ES" altLang="pl-PL" sz="900"/>
          </a:p>
          <a:p>
            <a:pPr indent="449263" algn="ctr"/>
            <a:r>
              <a:rPr lang="ca-ES" altLang="pl-PL" sz="900" b="1"/>
              <a:t>Figaró-Montmany</a:t>
            </a:r>
            <a:endParaRPr lang="es-ES" altLang="pl-PL" sz="900"/>
          </a:p>
          <a:p>
            <a:pPr indent="449263" algn="ctr"/>
            <a:r>
              <a:rPr lang="ca-ES" altLang="pl-PL" sz="900" b="1"/>
              <a:t>Àrea de Participació i Hisenda</a:t>
            </a:r>
          </a:p>
        </p:txBody>
      </p:sp>
      <p:sp>
        <p:nvSpPr>
          <p:cNvPr id="29702" name="Text Box 8"/>
          <p:cNvSpPr txBox="1">
            <a:spLocks noChangeArrowheads="1"/>
          </p:cNvSpPr>
          <p:nvPr/>
        </p:nvSpPr>
        <p:spPr bwMode="auto">
          <a:xfrm>
            <a:off x="1187450" y="4286250"/>
            <a:ext cx="6480175" cy="366713"/>
          </a:xfrm>
          <a:prstGeom prst="rect">
            <a:avLst/>
          </a:prstGeom>
          <a:noFill/>
          <a:ln w="9525">
            <a:noFill/>
            <a:miter lim="800000"/>
            <a:headEnd/>
            <a:tailEnd/>
          </a:ln>
        </p:spPr>
        <p:txBody>
          <a:bodyPr>
            <a:spAutoFit/>
          </a:bodyPr>
          <a:lstStyle/>
          <a:p>
            <a:pPr algn="ctr">
              <a:spcBef>
                <a:spcPct val="50000"/>
              </a:spcBef>
            </a:pPr>
            <a:r>
              <a:rPr lang="es-ES" altLang="pl-PL" sz="1800"/>
              <a:t>Presentació pel Consell de poble</a:t>
            </a:r>
          </a:p>
        </p:txBody>
      </p:sp>
      <p:sp>
        <p:nvSpPr>
          <p:cNvPr id="29703" name="Text Box 9"/>
          <p:cNvSpPr txBox="1">
            <a:spLocks noChangeArrowheads="1"/>
          </p:cNvSpPr>
          <p:nvPr/>
        </p:nvSpPr>
        <p:spPr bwMode="auto">
          <a:xfrm>
            <a:off x="2987675" y="5157788"/>
            <a:ext cx="3168650" cy="366712"/>
          </a:xfrm>
          <a:prstGeom prst="rect">
            <a:avLst/>
          </a:prstGeom>
          <a:noFill/>
          <a:ln w="9525">
            <a:noFill/>
            <a:miter lim="800000"/>
            <a:headEnd/>
            <a:tailEnd/>
          </a:ln>
        </p:spPr>
        <p:txBody>
          <a:bodyPr>
            <a:spAutoFit/>
          </a:bodyPr>
          <a:lstStyle/>
          <a:p>
            <a:pPr>
              <a:spcBef>
                <a:spcPct val="50000"/>
              </a:spcBef>
            </a:pPr>
            <a:r>
              <a:rPr lang="es-ES" altLang="pl-PL" sz="1800"/>
              <a:t>9 d’octubre de 2011</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611188" y="908050"/>
            <a:ext cx="7921625" cy="2574925"/>
          </a:xfrm>
          <a:prstGeom prst="rect">
            <a:avLst/>
          </a:prstGeom>
          <a:noFill/>
          <a:ln w="9525">
            <a:noFill/>
            <a:miter lim="800000"/>
            <a:headEnd/>
            <a:tailEnd/>
          </a:ln>
        </p:spPr>
        <p:txBody>
          <a:bodyPr>
            <a:spAutoFit/>
          </a:bodyPr>
          <a:lstStyle/>
          <a:p>
            <a:pPr indent="-342900"/>
            <a:r>
              <a:rPr lang="ca-ES" altLang="pl-PL" sz="1600" b="1">
                <a:solidFill>
                  <a:srgbClr val="666633"/>
                </a:solidFill>
              </a:rPr>
              <a:t>Millores al camp de futbol i les piscines</a:t>
            </a:r>
          </a:p>
          <a:p>
            <a:pPr indent="-342900"/>
            <a:r>
              <a:rPr lang="ca-ES" altLang="pl-PL" sz="1100"/>
              <a:t>Proposta de l’equip de govern, la Comissió de Seguiment de l’Agenda 21 i els grups municipals amb representació al ple</a:t>
            </a:r>
          </a:p>
          <a:p>
            <a:pPr indent="-342900"/>
            <a:endParaRPr lang="es-ES" altLang="pl-PL" sz="1200"/>
          </a:p>
          <a:p>
            <a:pPr indent="-342900"/>
            <a:r>
              <a:rPr lang="ca-ES" altLang="pl-PL" sz="1200"/>
              <a:t>Modernitzar el camp de futbol adequant l’espai i convertint-lo en un espai digne i practicable. </a:t>
            </a:r>
          </a:p>
          <a:p>
            <a:pPr indent="-342900"/>
            <a:endParaRPr lang="ca-ES" altLang="pl-PL" sz="1200"/>
          </a:p>
          <a:p>
            <a:pPr indent="-342900"/>
            <a:r>
              <a:rPr lang="ca-ES" altLang="pl-PL" sz="1200"/>
              <a:t>Actuacions prevsites:</a:t>
            </a:r>
            <a:endParaRPr lang="es-ES" altLang="pl-PL"/>
          </a:p>
          <a:p>
            <a:pPr indent="-342900"/>
            <a:endParaRPr lang="es-ES" altLang="pl-PL" b="1"/>
          </a:p>
          <a:p>
            <a:pPr indent="-342900">
              <a:buFontTx/>
              <a:buChar char="•"/>
            </a:pPr>
            <a:r>
              <a:rPr lang="es-ES" altLang="pl-PL" sz="1200"/>
              <a:t>Instal·lació de gespa artificial</a:t>
            </a:r>
          </a:p>
          <a:p>
            <a:pPr indent="-342900">
              <a:buFontTx/>
              <a:buChar char="•"/>
            </a:pPr>
            <a:r>
              <a:rPr lang="es-ES" altLang="pl-PL" sz="1200"/>
              <a:t>Cobertura de la pista.</a:t>
            </a:r>
          </a:p>
          <a:p>
            <a:pPr indent="-342900">
              <a:buFontTx/>
              <a:buChar char="•"/>
            </a:pPr>
            <a:r>
              <a:rPr lang="es-ES" altLang="pl-PL" sz="1200"/>
              <a:t>Instal·lació sistema rec de la gespa</a:t>
            </a:r>
          </a:p>
          <a:p>
            <a:pPr indent="-342900">
              <a:buFontTx/>
              <a:buChar char="•"/>
            </a:pPr>
            <a:r>
              <a:rPr lang="es-ES" altLang="pl-PL" sz="1200"/>
              <a:t>Adequació dels vestuaris.</a:t>
            </a:r>
          </a:p>
          <a:p>
            <a:pPr indent="-342900">
              <a:buFontTx/>
              <a:buChar char="•"/>
            </a:pPr>
            <a:r>
              <a:rPr lang="es-ES" altLang="pl-PL" sz="1200"/>
              <a:t>Millora de l’eficiència energètica instal·lació vestuaris.</a:t>
            </a:r>
          </a:p>
          <a:p>
            <a:pPr indent="-342900"/>
            <a:endParaRPr lang="es-ES" altLang="pl-PL" b="1"/>
          </a:p>
          <a:p>
            <a:pPr indent="-342900"/>
            <a:endParaRPr lang="es-ES" altLang="pl-PL" sz="1200"/>
          </a:p>
        </p:txBody>
      </p:sp>
      <p:sp>
        <p:nvSpPr>
          <p:cNvPr id="3" name="2 Rectángulo"/>
          <p:cNvSpPr/>
          <p:nvPr/>
        </p:nvSpPr>
        <p:spPr>
          <a:xfrm>
            <a:off x="5580063" y="2133600"/>
            <a:ext cx="2663825" cy="1008063"/>
          </a:xfrm>
          <a:prstGeom prst="rect">
            <a:avLst/>
          </a:prstGeom>
          <a:noFill/>
          <a:ln>
            <a:solidFill>
              <a:srgbClr val="8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200" b="1" dirty="0" err="1">
                <a:solidFill>
                  <a:srgbClr val="808000"/>
                </a:solidFill>
              </a:rPr>
              <a:t>Pressupost</a:t>
            </a:r>
            <a:r>
              <a:rPr lang="es-ES" sz="1200" b="1" dirty="0">
                <a:solidFill>
                  <a:srgbClr val="808000"/>
                </a:solidFill>
              </a:rPr>
              <a:t> </a:t>
            </a:r>
            <a:r>
              <a:rPr lang="es-ES" sz="1200" b="1" dirty="0" err="1">
                <a:solidFill>
                  <a:srgbClr val="808000"/>
                </a:solidFill>
              </a:rPr>
              <a:t>aproximat</a:t>
            </a:r>
            <a:endParaRPr lang="es-ES" sz="1200" b="1" dirty="0">
              <a:solidFill>
                <a:srgbClr val="808000"/>
              </a:solidFill>
            </a:endParaRPr>
          </a:p>
          <a:p>
            <a:pPr algn="ctr">
              <a:defRPr/>
            </a:pPr>
            <a:endParaRPr lang="es-ES" sz="1200" b="1" dirty="0">
              <a:solidFill>
                <a:srgbClr val="808000"/>
              </a:solidFill>
            </a:endParaRPr>
          </a:p>
          <a:p>
            <a:pPr algn="ctr">
              <a:defRPr/>
            </a:pPr>
            <a:r>
              <a:rPr lang="es-ES" sz="1200" b="1" dirty="0">
                <a:solidFill>
                  <a:srgbClr val="808000"/>
                </a:solidFill>
              </a:rPr>
              <a:t>332.248 €</a:t>
            </a:r>
          </a:p>
        </p:txBody>
      </p:sp>
      <p:sp>
        <p:nvSpPr>
          <p:cNvPr id="30724" name="3 CuadroTexto"/>
          <p:cNvSpPr txBox="1">
            <a:spLocks noChangeArrowheads="1"/>
          </p:cNvSpPr>
          <p:nvPr/>
        </p:nvSpPr>
        <p:spPr bwMode="auto">
          <a:xfrm>
            <a:off x="323850" y="3586163"/>
            <a:ext cx="7705725" cy="1127125"/>
          </a:xfrm>
          <a:prstGeom prst="rect">
            <a:avLst/>
          </a:prstGeom>
          <a:noFill/>
          <a:ln w="9525">
            <a:noFill/>
            <a:miter lim="800000"/>
            <a:headEnd/>
            <a:tailEnd/>
          </a:ln>
        </p:spPr>
        <p:txBody>
          <a:bodyPr>
            <a:spAutoFit/>
          </a:bodyPr>
          <a:lstStyle/>
          <a:p>
            <a:r>
              <a:rPr lang="es-ES" altLang="pl-PL" sz="1200"/>
              <a:t>També s’inclou en aquesta gran inversió la millora de les piscines per atreure nous usuaris i dinamitzar l’equipament durant els mesos d’hivern en què el servei de piscina no és operatiu. Actuacions que es preveuen:</a:t>
            </a:r>
          </a:p>
          <a:p>
            <a:endParaRPr lang="es-ES" altLang="pl-PL" sz="1200"/>
          </a:p>
          <a:p>
            <a:endParaRPr lang="es-ES" altLang="pl-PL" sz="1200"/>
          </a:p>
          <a:p>
            <a:endParaRPr lang="es-ES" altLang="pl-PL" sz="1200"/>
          </a:p>
          <a:p>
            <a:endParaRPr lang="es-ES" altLang="pl-PL"/>
          </a:p>
        </p:txBody>
      </p:sp>
      <p:sp>
        <p:nvSpPr>
          <p:cNvPr id="30725" name="4 Rectángulo"/>
          <p:cNvSpPr>
            <a:spLocks noChangeArrowheads="1"/>
          </p:cNvSpPr>
          <p:nvPr/>
        </p:nvSpPr>
        <p:spPr bwMode="auto">
          <a:xfrm>
            <a:off x="611188" y="4038600"/>
            <a:ext cx="4392612" cy="830263"/>
          </a:xfrm>
          <a:prstGeom prst="rect">
            <a:avLst/>
          </a:prstGeom>
          <a:noFill/>
          <a:ln w="9525">
            <a:noFill/>
            <a:miter lim="800000"/>
            <a:headEnd/>
            <a:tailEnd/>
          </a:ln>
        </p:spPr>
        <p:txBody>
          <a:bodyPr>
            <a:spAutoFit/>
          </a:bodyPr>
          <a:lstStyle/>
          <a:p>
            <a:pPr indent="-342900">
              <a:buFontTx/>
              <a:buChar char="•"/>
            </a:pPr>
            <a:r>
              <a:rPr lang="es-ES" altLang="pl-PL" sz="1200"/>
              <a:t>Accions de millora en el perímetre de la piscina</a:t>
            </a:r>
          </a:p>
          <a:p>
            <a:pPr indent="-342900">
              <a:buFontTx/>
              <a:buChar char="•"/>
            </a:pPr>
            <a:r>
              <a:rPr lang="es-ES" altLang="pl-PL" sz="1200"/>
              <a:t>Arranjament dels vestuaris (adequar-los en eficiència energètica i amb millora general, pintura, revisió de portes,...)</a:t>
            </a:r>
          </a:p>
          <a:p>
            <a:pPr indent="-342900">
              <a:buFontTx/>
              <a:buChar char="•"/>
            </a:pPr>
            <a:r>
              <a:rPr lang="es-ES" altLang="pl-PL" sz="1200"/>
              <a:t>Construcció d’una pista de paddle</a:t>
            </a:r>
          </a:p>
        </p:txBody>
      </p:sp>
      <p:sp>
        <p:nvSpPr>
          <p:cNvPr id="7" name="6 Rectángulo"/>
          <p:cNvSpPr/>
          <p:nvPr/>
        </p:nvSpPr>
        <p:spPr>
          <a:xfrm>
            <a:off x="5651500" y="4292600"/>
            <a:ext cx="2665413" cy="1008063"/>
          </a:xfrm>
          <a:prstGeom prst="rect">
            <a:avLst/>
          </a:prstGeom>
          <a:noFill/>
          <a:ln>
            <a:solidFill>
              <a:srgbClr val="8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200" b="1" dirty="0" err="1">
                <a:solidFill>
                  <a:srgbClr val="808000"/>
                </a:solidFill>
              </a:rPr>
              <a:t>Pressupost</a:t>
            </a:r>
            <a:r>
              <a:rPr lang="es-ES" sz="1200" b="1" dirty="0">
                <a:solidFill>
                  <a:srgbClr val="808000"/>
                </a:solidFill>
              </a:rPr>
              <a:t> </a:t>
            </a:r>
            <a:r>
              <a:rPr lang="es-ES" sz="1200" b="1" dirty="0" err="1">
                <a:solidFill>
                  <a:srgbClr val="808000"/>
                </a:solidFill>
              </a:rPr>
              <a:t>aproximat</a:t>
            </a:r>
            <a:endParaRPr lang="es-ES" sz="1200" b="1" dirty="0">
              <a:solidFill>
                <a:srgbClr val="808000"/>
              </a:solidFill>
            </a:endParaRPr>
          </a:p>
          <a:p>
            <a:pPr algn="ctr">
              <a:defRPr/>
            </a:pPr>
            <a:endParaRPr lang="es-ES" sz="1200" b="1" dirty="0">
              <a:solidFill>
                <a:srgbClr val="808000"/>
              </a:solidFill>
            </a:endParaRPr>
          </a:p>
          <a:p>
            <a:pPr algn="ctr">
              <a:defRPr/>
            </a:pPr>
            <a:r>
              <a:rPr lang="es-ES" sz="1200" b="1" dirty="0">
                <a:solidFill>
                  <a:srgbClr val="808000"/>
                </a:solidFill>
              </a:rPr>
              <a:t>23.022,74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67" name="Group 23"/>
          <p:cNvGraphicFramePr>
            <a:graphicFrameLocks noGrp="1"/>
          </p:cNvGraphicFramePr>
          <p:nvPr/>
        </p:nvGraphicFramePr>
        <p:xfrm>
          <a:off x="0" y="549275"/>
          <a:ext cx="9144000" cy="6308725"/>
        </p:xfrm>
        <a:graphic>
          <a:graphicData uri="http://schemas.openxmlformats.org/drawingml/2006/table">
            <a:tbl>
              <a:tblPr/>
              <a:tblGrid>
                <a:gridCol w="4573588"/>
                <a:gridCol w="4570412"/>
              </a:tblGrid>
              <a:tr h="4587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a-ES" sz="2000" b="0" i="0" u="none" strike="noStrike" cap="none" normalizeH="0" baseline="0" smtClean="0">
                          <a:ln>
                            <a:noFill/>
                          </a:ln>
                          <a:solidFill>
                            <a:srgbClr val="00B050"/>
                          </a:solidFill>
                          <a:effectLst/>
                          <a:latin typeface="Arial Narrow" pitchFamily="34" charset="0"/>
                          <a:ea typeface="Calibri" pitchFamily="34" charset="0"/>
                          <a:cs typeface="Arial" charset="0"/>
                          <a:sym typeface="Wingdings" pitchFamily="2" charset="2"/>
                        </a:rPr>
                        <a:t></a:t>
                      </a:r>
                    </a:p>
                  </a:txBody>
                  <a:tcPr horzOverflow="overflow">
                    <a:lnL>
                      <a:noFill/>
                    </a:lnL>
                    <a:lnR>
                      <a:noFill/>
                    </a:lnR>
                    <a:lnT>
                      <a:noFill/>
                    </a:lnT>
                    <a:lnB>
                      <a:noFill/>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a-ES" sz="2000" b="0" i="0" u="none" strike="noStrike" cap="none" normalizeH="0" baseline="0" smtClean="0">
                          <a:ln>
                            <a:noFill/>
                          </a:ln>
                          <a:solidFill>
                            <a:srgbClr val="FF0000"/>
                          </a:solidFill>
                          <a:effectLst/>
                          <a:latin typeface="Arial Narrow" pitchFamily="34" charset="0"/>
                          <a:ea typeface="Calibri" pitchFamily="34" charset="0"/>
                          <a:cs typeface="Arial" charset="0"/>
                          <a:sym typeface="Wingdings" pitchFamily="2" charset="2"/>
                        </a:rPr>
                        <a:t></a:t>
                      </a:r>
                    </a:p>
                  </a:txBody>
                  <a:tcPr horzOverflow="overflow">
                    <a:lnL>
                      <a:noFill/>
                    </a:lnL>
                    <a:lnR>
                      <a:noFill/>
                    </a:lnR>
                    <a:lnT>
                      <a:noFill/>
                    </a:lnT>
                    <a:lnB>
                      <a:noFill/>
                    </a:lnB>
                    <a:lnTlToBr>
                      <a:noFill/>
                    </a:lnTlToBr>
                    <a:lnBlToTr>
                      <a:noFill/>
                    </a:lnBlToTr>
                    <a:solidFill>
                      <a:srgbClr val="F2DBDB"/>
                    </a:solidFill>
                  </a:tcPr>
                </a:tc>
              </a:tr>
              <a:tr h="5849937">
                <a:tc>
                  <a:txBody>
                    <a:bodyPr/>
                    <a:lstStyle/>
                    <a:p>
                      <a:pPr marL="0" marR="0" lvl="0" indent="0" algn="just" defTabSz="914400" rtl="0" eaLnBrk="1" fontAlgn="base" latinLnBrk="0" hangingPunct="1">
                        <a:lnSpc>
                          <a:spcPct val="100000"/>
                        </a:lnSpc>
                        <a:spcBef>
                          <a:spcPct val="0"/>
                        </a:spcBef>
                        <a:spcAft>
                          <a:spcPct val="0"/>
                        </a:spcAft>
                        <a:buClrTx/>
                        <a:buSzTx/>
                        <a:buFont typeface="Symbol" pitchFamily="18" charset="2"/>
                        <a:buNone/>
                        <a:tabLst/>
                      </a:pPr>
                      <a:endParaRPr kumimoji="0" lang="es-ES" sz="1200" b="0" i="0" u="none" strike="noStrike" cap="none" normalizeH="0" baseline="0" smtClean="0">
                        <a:ln>
                          <a:noFill/>
                        </a:ln>
                        <a:solidFill>
                          <a:schemeClr val="tx1"/>
                        </a:solidFill>
                        <a:effectLst/>
                        <a:latin typeface="Arial"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charset="0"/>
                        </a:rPr>
                        <a:t>Rejoveniment població planteja noves necessitats en els àmbits educatiu, dels serveis personals i, a curt/mig termini, de l’ocupació.</a:t>
                      </a:r>
                      <a:r>
                        <a:rPr kumimoji="0" lang="ca-ES" sz="1200" b="0" i="0" u="none" strike="noStrike" cap="none" normalizeH="0" baseline="0" smtClean="0">
                          <a:ln>
                            <a:noFill/>
                          </a:ln>
                          <a:solidFill>
                            <a:srgbClr val="948A54"/>
                          </a:solidFill>
                          <a:effectLst/>
                          <a:latin typeface="Arial" charset="0"/>
                          <a:ea typeface="Calibri" pitchFamily="34" charset="0"/>
                          <a:cs typeface="Arial" charset="0"/>
                        </a:rPr>
                        <a:t>	</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sz="1200" b="0" i="0" u="none" strike="noStrike" cap="none" normalizeH="0" baseline="0" smtClean="0">
                        <a:ln>
                          <a:noFill/>
                        </a:ln>
                        <a:solidFill>
                          <a:schemeClr val="tx1"/>
                        </a:solidFill>
                        <a:effectLst/>
                        <a:latin typeface="Arial"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charset="0"/>
                        </a:rPr>
                        <a:t>Vida de poble.</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ca-ES" sz="1200" b="0" i="0" u="none" strike="noStrike" cap="none" normalizeH="0" baseline="0" smtClean="0">
                        <a:ln>
                          <a:noFill/>
                        </a:ln>
                        <a:solidFill>
                          <a:schemeClr val="tx1"/>
                        </a:solidFill>
                        <a:effectLst/>
                        <a:latin typeface="Arial"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charset="0"/>
                        </a:rPr>
                        <a:t>Treball des de la proximitat i relacions intergeneracionals.</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sz="1200" b="0" i="0" u="none" strike="noStrike" cap="none" normalizeH="0" baseline="0" smtClean="0">
                        <a:ln>
                          <a:noFill/>
                        </a:ln>
                        <a:solidFill>
                          <a:schemeClr val="tx1"/>
                        </a:solidFill>
                        <a:effectLst/>
                        <a:latin typeface="Arial"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charset="0"/>
                        </a:rPr>
                        <a:t>Bona convivència, tot i que hi ha col·lectius que es relacionen poc entre si. </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sz="1200" b="0" i="0" u="none" strike="noStrike" cap="none" normalizeH="0" baseline="0" smtClean="0">
                        <a:ln>
                          <a:noFill/>
                        </a:ln>
                        <a:solidFill>
                          <a:schemeClr val="tx1"/>
                        </a:solidFill>
                        <a:effectLst/>
                        <a:latin typeface="Arial"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charset="0"/>
                        </a:rPr>
                        <a:t>Integració positiva de persones de diferents orígens.</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ca-ES" sz="1200" b="0" i="0" u="none" strike="noStrike" cap="none" normalizeH="0" baseline="0" smtClean="0">
                        <a:ln>
                          <a:noFill/>
                        </a:ln>
                        <a:solidFill>
                          <a:schemeClr val="tx1"/>
                        </a:solidFill>
                        <a:effectLst/>
                        <a:latin typeface="Arial"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charset="0"/>
                        </a:rPr>
                        <a:t>Bon nivell de civisme, tot i actes incívics puntuals.</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sz="1200" b="0" i="0" u="none" strike="noStrike" cap="none" normalizeH="0" baseline="0" smtClean="0">
                        <a:ln>
                          <a:noFill/>
                        </a:ln>
                        <a:solidFill>
                          <a:schemeClr val="tx1"/>
                        </a:solidFill>
                        <a:effectLst/>
                        <a:latin typeface="Arial"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Fort sentiment figaronenc entre els joves.</a:t>
                      </a:r>
                      <a:endParaRPr kumimoji="0" lang="es-ES" sz="1200" b="0" i="0" u="none" strike="noStrike" cap="none" normalizeH="0" baseline="0" smtClean="0">
                        <a:ln>
                          <a:noFill/>
                        </a:ln>
                        <a:solidFill>
                          <a:schemeClr val="tx1"/>
                        </a:solidFill>
                        <a:effectLst/>
                        <a:latin typeface="Arial"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ca-ES" sz="12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EAF1DD"/>
                    </a:solidFill>
                  </a:tcPr>
                </a:tc>
                <a:tc>
                  <a:txBody>
                    <a:bodyPr/>
                    <a:lstStyle/>
                    <a:p>
                      <a:pPr marL="0" marR="0" lvl="0" indent="449263" algn="l" defTabSz="914400" rtl="0" eaLnBrk="1" fontAlgn="base" latinLnBrk="0" hangingPunct="1">
                        <a:lnSpc>
                          <a:spcPct val="100000"/>
                        </a:lnSpc>
                        <a:spcBef>
                          <a:spcPct val="0"/>
                        </a:spcBef>
                        <a:spcAft>
                          <a:spcPct val="0"/>
                        </a:spcAft>
                        <a:buClrTx/>
                        <a:buSzTx/>
                        <a:buFontTx/>
                        <a:buChar char="•"/>
                        <a:tabLst/>
                      </a:pPr>
                      <a:r>
                        <a:rPr kumimoji="0" lang="ca-ES" sz="1200" b="0" i="0" u="none" strike="noStrike" cap="none" normalizeH="0" baseline="0" smtClean="0">
                          <a:ln>
                            <a:noFill/>
                          </a:ln>
                          <a:solidFill>
                            <a:schemeClr val="tx1"/>
                          </a:solidFill>
                          <a:effectLst/>
                          <a:latin typeface="Arial" charset="0"/>
                        </a:rPr>
                        <a:t>L’envelliment de la població i l’arribada de nouvinguts en edat infantil o jove plantegen la necessitat de serveis a les persones (assistencial, salut pública,lleure, etc.)</a:t>
                      </a:r>
                    </a:p>
                    <a:p>
                      <a:pPr marL="0" marR="0" lvl="0" indent="449263" algn="l" defTabSz="914400" rtl="0" eaLnBrk="1" fontAlgn="base" latinLnBrk="0" hangingPunct="1">
                        <a:lnSpc>
                          <a:spcPct val="100000"/>
                        </a:lnSpc>
                        <a:spcBef>
                          <a:spcPct val="0"/>
                        </a:spcBef>
                        <a:spcAft>
                          <a:spcPct val="0"/>
                        </a:spcAft>
                        <a:buClrTx/>
                        <a:buSzTx/>
                        <a:buFontTx/>
                        <a:buChar char="•"/>
                        <a:tabLst/>
                      </a:pPr>
                      <a:endParaRPr kumimoji="0" lang="es-ES" sz="1200" b="0" i="0" u="none" strike="noStrike" cap="none" normalizeH="0" baseline="0" smtClean="0">
                        <a:ln>
                          <a:noFill/>
                        </a:ln>
                        <a:solidFill>
                          <a:schemeClr val="tx1"/>
                        </a:solidFill>
                        <a:effectLst/>
                        <a:latin typeface="Arial"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Char char="•"/>
                        <a:tabLst/>
                      </a:pPr>
                      <a:r>
                        <a:rPr kumimoji="0" lang="ca-ES" sz="1200" b="0" i="0" u="none" strike="noStrike" cap="none" normalizeH="0" baseline="0" smtClean="0">
                          <a:ln>
                            <a:noFill/>
                          </a:ln>
                          <a:solidFill>
                            <a:schemeClr val="tx1"/>
                          </a:solidFill>
                          <a:effectLst/>
                          <a:latin typeface="Arial" charset="0"/>
                        </a:rPr>
                        <a:t>Repte: disposar de més recursos per oferir més i millors serveis, equipaments i activitats.</a:t>
                      </a:r>
                    </a:p>
                    <a:p>
                      <a:pPr marL="0" marR="0" lvl="0" indent="449263" algn="l" defTabSz="914400" rtl="0" eaLnBrk="0" fontAlgn="base" latinLnBrk="0" hangingPunct="0">
                        <a:lnSpc>
                          <a:spcPct val="100000"/>
                        </a:lnSpc>
                        <a:spcBef>
                          <a:spcPct val="0"/>
                        </a:spcBef>
                        <a:spcAft>
                          <a:spcPct val="0"/>
                        </a:spcAft>
                        <a:buClrTx/>
                        <a:buSzTx/>
                        <a:buFontTx/>
                        <a:buChar char="•"/>
                        <a:tabLst/>
                      </a:pPr>
                      <a:endParaRPr kumimoji="0" lang="es-ES" sz="1200" b="0" i="0" u="none" strike="noStrike" cap="none" normalizeH="0" baseline="0" smtClean="0">
                        <a:ln>
                          <a:noFill/>
                        </a:ln>
                        <a:solidFill>
                          <a:schemeClr val="tx1"/>
                        </a:solidFill>
                        <a:effectLst/>
                        <a:latin typeface="Arial"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Char char="•"/>
                        <a:tabLst/>
                      </a:pPr>
                      <a:r>
                        <a:rPr kumimoji="0" lang="ca-ES" sz="1200" b="0" i="0" u="none" strike="noStrike" cap="none" normalizeH="0" baseline="0" smtClean="0">
                          <a:ln>
                            <a:noFill/>
                          </a:ln>
                          <a:solidFill>
                            <a:schemeClr val="tx1"/>
                          </a:solidFill>
                          <a:effectLst/>
                          <a:latin typeface="Arial" charset="0"/>
                        </a:rPr>
                        <a:t>Alguns dels serveis bàsics s’han d’anar a buscar a fora del municipi i atès que bona part de la població estudia i treballa fora del poble, provoca que hi hagi algunes dinàmiques de poble dormitori. </a:t>
                      </a:r>
                      <a:endParaRPr kumimoji="0" lang="es-ES" sz="1200" b="0" i="0" u="none" strike="noStrike" cap="none" normalizeH="0" baseline="0" smtClean="0">
                        <a:ln>
                          <a:noFill/>
                        </a:ln>
                        <a:solidFill>
                          <a:schemeClr val="tx1"/>
                        </a:solidFill>
                        <a:effectLst/>
                        <a:latin typeface="Arial" charset="0"/>
                        <a:cs typeface="Times New Roman" pitchFamily="18" charset="0"/>
                      </a:endParaRPr>
                    </a:p>
                  </a:txBody>
                  <a:tcPr horzOverflow="overflow">
                    <a:lnL>
                      <a:noFill/>
                    </a:lnL>
                    <a:lnR>
                      <a:noFill/>
                    </a:lnR>
                    <a:lnT>
                      <a:noFill/>
                    </a:lnT>
                    <a:lnB>
                      <a:noFill/>
                    </a:lnB>
                    <a:lnTlToBr>
                      <a:noFill/>
                    </a:lnTlToBr>
                    <a:lnBlToTr>
                      <a:noFill/>
                    </a:lnBlToTr>
                    <a:solidFill>
                      <a:srgbClr val="F2DBDB"/>
                    </a:solidFill>
                  </a:tcPr>
                </a:tc>
              </a:tr>
            </a:tbl>
          </a:graphicData>
        </a:graphic>
      </p:graphicFrame>
      <p:sp>
        <p:nvSpPr>
          <p:cNvPr id="4103" name="Rectangle 22"/>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POBLACIÓ</a:t>
            </a:r>
          </a:p>
        </p:txBody>
      </p:sp>
      <p:sp>
        <p:nvSpPr>
          <p:cNvPr id="4104" name="Text Box 24"/>
          <p:cNvSpPr txBox="1">
            <a:spLocks noChangeArrowheads="1"/>
          </p:cNvSpPr>
          <p:nvPr/>
        </p:nvSpPr>
        <p:spPr bwMode="auto">
          <a:xfrm>
            <a:off x="7092950" y="115888"/>
            <a:ext cx="2051050" cy="366712"/>
          </a:xfrm>
          <a:prstGeom prst="rect">
            <a:avLst/>
          </a:prstGeom>
          <a:noFill/>
          <a:ln w="9525">
            <a:noFill/>
            <a:miter lim="800000"/>
            <a:headEnd/>
            <a:tailEnd/>
          </a:ln>
        </p:spPr>
        <p:txBody>
          <a:bodyPr>
            <a:spAutoFit/>
          </a:bodyPr>
          <a:lstStyle/>
          <a:p>
            <a:pPr>
              <a:spcBef>
                <a:spcPct val="50000"/>
              </a:spcBef>
            </a:pPr>
            <a:r>
              <a:rPr lang="es-ES" altLang="pl-PL" sz="1800"/>
              <a:t>Elements clau</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ChangeArrowheads="1"/>
          </p:cNvSpPr>
          <p:nvPr/>
        </p:nvSpPr>
        <p:spPr bwMode="auto">
          <a:xfrm>
            <a:off x="900113" y="836613"/>
            <a:ext cx="7920037" cy="763587"/>
          </a:xfrm>
          <a:prstGeom prst="rect">
            <a:avLst/>
          </a:prstGeom>
          <a:noFill/>
          <a:ln w="9525">
            <a:noFill/>
            <a:miter lim="800000"/>
            <a:headEnd/>
            <a:tailEnd/>
          </a:ln>
        </p:spPr>
        <p:txBody>
          <a:bodyPr>
            <a:spAutoFit/>
          </a:bodyPr>
          <a:lstStyle/>
          <a:p>
            <a:pPr indent="-342900"/>
            <a:endParaRPr lang="ca-ES" altLang="pl-PL" b="1"/>
          </a:p>
          <a:p>
            <a:pPr indent="-342900"/>
            <a:endParaRPr lang="ca-ES" altLang="pl-PL"/>
          </a:p>
          <a:p>
            <a:pPr indent="-342900"/>
            <a:endParaRPr lang="ca-ES" altLang="pl-PL"/>
          </a:p>
          <a:p>
            <a:pPr indent="-342900"/>
            <a:endParaRPr lang="ca-ES" altLang="pl-PL"/>
          </a:p>
          <a:p>
            <a:pPr indent="-342900"/>
            <a:endParaRPr lang="es-ES" altLang="pl-PL" sz="1200"/>
          </a:p>
        </p:txBody>
      </p:sp>
      <p:sp>
        <p:nvSpPr>
          <p:cNvPr id="3" name="2 Rectángulo"/>
          <p:cNvSpPr/>
          <p:nvPr/>
        </p:nvSpPr>
        <p:spPr>
          <a:xfrm>
            <a:off x="3132138" y="4868863"/>
            <a:ext cx="2663825" cy="1008062"/>
          </a:xfrm>
          <a:prstGeom prst="rect">
            <a:avLst/>
          </a:prstGeom>
          <a:noFill/>
          <a:ln>
            <a:solidFill>
              <a:srgbClr val="8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200" b="1" dirty="0" err="1">
                <a:solidFill>
                  <a:srgbClr val="808000"/>
                </a:solidFill>
              </a:rPr>
              <a:t>Pressupost</a:t>
            </a:r>
            <a:r>
              <a:rPr lang="es-ES" sz="1200" b="1" dirty="0">
                <a:solidFill>
                  <a:srgbClr val="808000"/>
                </a:solidFill>
              </a:rPr>
              <a:t> </a:t>
            </a:r>
            <a:r>
              <a:rPr lang="es-ES" sz="1200" b="1" dirty="0" err="1">
                <a:solidFill>
                  <a:srgbClr val="808000"/>
                </a:solidFill>
              </a:rPr>
              <a:t>aproximat</a:t>
            </a:r>
            <a:endParaRPr lang="es-ES" sz="1200" b="1" dirty="0">
              <a:solidFill>
                <a:srgbClr val="808000"/>
              </a:solidFill>
            </a:endParaRPr>
          </a:p>
          <a:p>
            <a:pPr algn="ctr">
              <a:defRPr/>
            </a:pPr>
            <a:endParaRPr lang="es-ES" sz="1200" b="1" dirty="0">
              <a:solidFill>
                <a:srgbClr val="808000"/>
              </a:solidFill>
            </a:endParaRPr>
          </a:p>
          <a:p>
            <a:pPr algn="ctr">
              <a:defRPr/>
            </a:pPr>
            <a:r>
              <a:rPr lang="es-ES" sz="1200" b="1" dirty="0">
                <a:solidFill>
                  <a:srgbClr val="808000"/>
                </a:solidFill>
              </a:rPr>
              <a:t>196.200  €</a:t>
            </a:r>
          </a:p>
        </p:txBody>
      </p:sp>
      <p:sp>
        <p:nvSpPr>
          <p:cNvPr id="31748" name="Rectangle 6"/>
          <p:cNvSpPr>
            <a:spLocks noChangeArrowheads="1"/>
          </p:cNvSpPr>
          <p:nvPr/>
        </p:nvSpPr>
        <p:spPr bwMode="auto">
          <a:xfrm>
            <a:off x="611188" y="981075"/>
            <a:ext cx="7993062" cy="3743325"/>
          </a:xfrm>
          <a:prstGeom prst="rect">
            <a:avLst/>
          </a:prstGeom>
          <a:noFill/>
          <a:ln w="9525">
            <a:noFill/>
            <a:miter lim="800000"/>
            <a:headEnd/>
            <a:tailEnd/>
          </a:ln>
          <a:effectLst/>
        </p:spPr>
        <p:txBody>
          <a:bodyPr/>
          <a:lstStyle/>
          <a:p>
            <a:r>
              <a:rPr lang="ca-ES" altLang="pl-PL" sz="1600" b="1">
                <a:solidFill>
                  <a:srgbClr val="666633"/>
                </a:solidFill>
              </a:rPr>
              <a:t>Carril  bici fins les piscines</a:t>
            </a:r>
            <a:r>
              <a:rPr lang="ca-ES" altLang="pl-PL" sz="1200" b="1"/>
              <a:t> </a:t>
            </a:r>
          </a:p>
          <a:p>
            <a:r>
              <a:rPr lang="ca-ES" altLang="pl-PL" sz="1200"/>
              <a:t>Proposta de l’equip de govern</a:t>
            </a:r>
          </a:p>
          <a:p>
            <a:endParaRPr lang="es-ES" altLang="pl-PL" sz="1200" b="1"/>
          </a:p>
          <a:p>
            <a:r>
              <a:rPr lang="ca-ES" altLang="pl-PL" sz="1200"/>
              <a:t>Construir un carril bici i de passeig des de la rotonda de l’escola fins les piscines municipals reordenant aquest tram i segregant el carril bici del trànsit motoritzat, tot substituint les actuals tanques de carretera per altres sistemes més segurs i més integrats paisatgísticament. </a:t>
            </a:r>
          </a:p>
          <a:p>
            <a:endParaRPr lang="ca-ES" altLang="pl-PL" sz="1200"/>
          </a:p>
          <a:p>
            <a:r>
              <a:rPr lang="ca-ES" altLang="pl-PL" sz="1200"/>
              <a:t>Aquestes millores serviran per atreure excursionistes que segueixen el camí fluvial des del Vallès Oriental o el Barcelonès, facilitar l’accés als equipaments esportius des del nucli urbà i l’escola municipal, atreure nous usuaris als equipaments i prevenir el risc d’accidents vials.</a:t>
            </a:r>
          </a:p>
          <a:p>
            <a:endParaRPr lang="ca-ES" altLang="pl-PL" sz="1200"/>
          </a:p>
          <a:p>
            <a:r>
              <a:rPr lang="ca-ES" altLang="pl-PL" sz="1200"/>
              <a:t>Actuacions previstes: </a:t>
            </a:r>
          </a:p>
          <a:p>
            <a:endParaRPr lang="ca-ES" altLang="pl-PL" sz="1200"/>
          </a:p>
          <a:p>
            <a:pPr>
              <a:buFontTx/>
              <a:buChar char="•"/>
            </a:pPr>
            <a:r>
              <a:rPr lang="ca-ES" altLang="pl-PL" sz="1200"/>
              <a:t>Condicionament del camí per fer-lo accessible a peu i en bicicleta</a:t>
            </a:r>
          </a:p>
          <a:p>
            <a:pPr>
              <a:buFontTx/>
              <a:buChar char="•"/>
            </a:pPr>
            <a:r>
              <a:rPr lang="ca-ES" altLang="pl-PL" sz="1200"/>
              <a:t>Senyalització del camí i d’elements d’interès (flora i fauna)</a:t>
            </a:r>
          </a:p>
          <a:p>
            <a:pPr>
              <a:buFontTx/>
              <a:buChar char="•"/>
            </a:pPr>
            <a:r>
              <a:rPr lang="ca-ES" altLang="pl-PL" sz="1200"/>
              <a:t>Carril bici: Construcció d’un carril bici i d’un itinerari peatonal des de l’Escola de Primària fins la pista poliesportiva i la piscina, amb el desplaçament de la calçada.</a:t>
            </a:r>
          </a:p>
          <a:p>
            <a:pPr>
              <a:buFontTx/>
              <a:buChar char="•"/>
            </a:pPr>
            <a:r>
              <a:rPr lang="ca-ES" altLang="pl-PL" sz="1200"/>
              <a:t>Millora dels accessos de la N-152a a la Piscina i al camp de futbol</a:t>
            </a:r>
          </a:p>
          <a:p>
            <a:endParaRPr lang="es-ES" altLang="pl-PL" sz="12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ChangeArrowheads="1"/>
          </p:cNvSpPr>
          <p:nvPr/>
        </p:nvSpPr>
        <p:spPr bwMode="auto">
          <a:xfrm>
            <a:off x="611188" y="549275"/>
            <a:ext cx="7993062" cy="1558925"/>
          </a:xfrm>
          <a:prstGeom prst="rect">
            <a:avLst/>
          </a:prstGeom>
          <a:noFill/>
          <a:ln w="9525">
            <a:noFill/>
            <a:miter lim="800000"/>
            <a:headEnd/>
            <a:tailEnd/>
          </a:ln>
        </p:spPr>
        <p:txBody>
          <a:bodyPr>
            <a:spAutoFit/>
          </a:bodyPr>
          <a:lstStyle/>
          <a:p>
            <a:pPr indent="-342900"/>
            <a:endParaRPr lang="ca-ES" altLang="pl-PL"/>
          </a:p>
          <a:p>
            <a:pPr indent="-342900"/>
            <a:endParaRPr lang="ca-ES" altLang="pl-PL"/>
          </a:p>
          <a:p>
            <a:pPr indent="-342900"/>
            <a:endParaRPr lang="ca-ES" altLang="pl-PL"/>
          </a:p>
          <a:p>
            <a:pPr indent="-342900"/>
            <a:endParaRPr lang="ca-ES" altLang="pl-PL"/>
          </a:p>
          <a:p>
            <a:pPr indent="-342900"/>
            <a:endParaRPr lang="ca-ES" altLang="pl-PL"/>
          </a:p>
          <a:p>
            <a:pPr indent="-342900"/>
            <a:endParaRPr lang="ca-ES" altLang="pl-PL"/>
          </a:p>
          <a:p>
            <a:pPr indent="-342900"/>
            <a:endParaRPr lang="ca-ES" altLang="pl-PL">
              <a:solidFill>
                <a:srgbClr val="666633"/>
              </a:solidFill>
            </a:endParaRPr>
          </a:p>
          <a:p>
            <a:pPr indent="-342900"/>
            <a:endParaRPr lang="ca-ES" altLang="pl-PL">
              <a:solidFill>
                <a:srgbClr val="666633"/>
              </a:solidFill>
            </a:endParaRPr>
          </a:p>
          <a:p>
            <a:pPr indent="-342900"/>
            <a:endParaRPr lang="ca-ES" altLang="pl-PL">
              <a:solidFill>
                <a:srgbClr val="666633"/>
              </a:solidFill>
            </a:endParaRPr>
          </a:p>
          <a:p>
            <a:pPr indent="-342900"/>
            <a:endParaRPr lang="ca-ES" altLang="pl-PL">
              <a:solidFill>
                <a:srgbClr val="666633"/>
              </a:solidFill>
            </a:endParaRPr>
          </a:p>
          <a:p>
            <a:pPr indent="-342900"/>
            <a:endParaRPr lang="es-ES" altLang="pl-PL">
              <a:solidFill>
                <a:srgbClr val="666633"/>
              </a:solidFill>
            </a:endParaRPr>
          </a:p>
          <a:p>
            <a:pPr indent="-342900"/>
            <a:endParaRPr lang="es-ES" altLang="pl-PL"/>
          </a:p>
        </p:txBody>
      </p:sp>
      <p:sp>
        <p:nvSpPr>
          <p:cNvPr id="3" name="2 Rectángulo"/>
          <p:cNvSpPr/>
          <p:nvPr/>
        </p:nvSpPr>
        <p:spPr>
          <a:xfrm>
            <a:off x="5364163" y="2781300"/>
            <a:ext cx="2663825" cy="1008063"/>
          </a:xfrm>
          <a:prstGeom prst="rect">
            <a:avLst/>
          </a:prstGeom>
          <a:noFill/>
          <a:ln>
            <a:solidFill>
              <a:srgbClr val="8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200" b="1" dirty="0" err="1">
                <a:solidFill>
                  <a:srgbClr val="808000"/>
                </a:solidFill>
              </a:rPr>
              <a:t>Pressupost</a:t>
            </a:r>
            <a:r>
              <a:rPr lang="es-ES" sz="1200" b="1" dirty="0">
                <a:solidFill>
                  <a:srgbClr val="808000"/>
                </a:solidFill>
              </a:rPr>
              <a:t> </a:t>
            </a:r>
            <a:r>
              <a:rPr lang="es-ES" sz="1200" b="1" dirty="0" err="1">
                <a:solidFill>
                  <a:srgbClr val="808000"/>
                </a:solidFill>
              </a:rPr>
              <a:t>aproximat</a:t>
            </a:r>
            <a:endParaRPr lang="es-ES" sz="1200" b="1" dirty="0">
              <a:solidFill>
                <a:srgbClr val="808000"/>
              </a:solidFill>
            </a:endParaRPr>
          </a:p>
          <a:p>
            <a:pPr algn="ctr">
              <a:defRPr/>
            </a:pPr>
            <a:endParaRPr lang="es-ES" sz="1200" b="1" dirty="0">
              <a:solidFill>
                <a:srgbClr val="808000"/>
              </a:solidFill>
            </a:endParaRPr>
          </a:p>
          <a:p>
            <a:pPr algn="ctr">
              <a:defRPr/>
            </a:pPr>
            <a:r>
              <a:rPr lang="es-ES" sz="1200" b="1" dirty="0">
                <a:solidFill>
                  <a:srgbClr val="808000"/>
                </a:solidFill>
              </a:rPr>
              <a:t>100.000  €</a:t>
            </a:r>
          </a:p>
        </p:txBody>
      </p:sp>
      <p:sp>
        <p:nvSpPr>
          <p:cNvPr id="32772" name="Rectangle 6"/>
          <p:cNvSpPr>
            <a:spLocks noChangeArrowheads="1"/>
          </p:cNvSpPr>
          <p:nvPr/>
        </p:nvSpPr>
        <p:spPr bwMode="auto">
          <a:xfrm>
            <a:off x="468313" y="476250"/>
            <a:ext cx="7632700" cy="2160588"/>
          </a:xfrm>
          <a:prstGeom prst="rect">
            <a:avLst/>
          </a:prstGeom>
          <a:noFill/>
          <a:ln w="9525">
            <a:noFill/>
            <a:miter lim="800000"/>
            <a:headEnd/>
            <a:tailEnd/>
          </a:ln>
          <a:effectLst/>
        </p:spPr>
        <p:txBody>
          <a:bodyPr/>
          <a:lstStyle/>
          <a:p>
            <a:r>
              <a:rPr lang="ca-ES" altLang="pl-PL" sz="1600" b="1">
                <a:solidFill>
                  <a:srgbClr val="666633"/>
                </a:solidFill>
              </a:rPr>
              <a:t>Inversió en energies renovables</a:t>
            </a:r>
          </a:p>
          <a:p>
            <a:r>
              <a:rPr lang="ca-ES" altLang="pl-PL" sz="1200"/>
              <a:t>Proposta de l’equip de govern</a:t>
            </a:r>
            <a:r>
              <a:rPr lang="ca-ES" altLang="pl-PL" sz="1200" b="1"/>
              <a:t> </a:t>
            </a:r>
            <a:endParaRPr lang="es-ES" altLang="pl-PL" sz="1200" b="1"/>
          </a:p>
          <a:p>
            <a:endParaRPr lang="ca-ES" altLang="pl-PL" sz="1200"/>
          </a:p>
          <a:p>
            <a:endParaRPr lang="ca-ES" altLang="pl-PL" sz="1200"/>
          </a:p>
          <a:p>
            <a:r>
              <a:rPr lang="ca-ES" altLang="pl-PL" sz="1200"/>
              <a:t>Instal·lació de fonts d’energies renovables pel consum dels equipaments municipals i si és possible generar energia i connectar-se a la xarxa principal en funció de l’estudi de viabilitat.</a:t>
            </a:r>
          </a:p>
          <a:p>
            <a:endParaRPr lang="ca-ES" altLang="pl-PL" sz="1200"/>
          </a:p>
          <a:p>
            <a:r>
              <a:rPr lang="ca-ES" altLang="pl-PL" sz="1200"/>
              <a:t>Actuacions previstes:</a:t>
            </a:r>
          </a:p>
          <a:p>
            <a:endParaRPr lang="ca-ES" altLang="pl-PL" sz="1200"/>
          </a:p>
          <a:p>
            <a:pPr>
              <a:buFontTx/>
              <a:buChar char="•"/>
            </a:pPr>
            <a:r>
              <a:rPr lang="ca-ES" altLang="pl-PL" sz="1200"/>
              <a:t>Instal·lar 2 calderes de biomassa per abastir energèticament el Nou Casino i el CEIP.</a:t>
            </a:r>
          </a:p>
          <a:p>
            <a:pPr>
              <a:buFontTx/>
              <a:buChar char="•"/>
            </a:pPr>
            <a:r>
              <a:rPr lang="ca-ES" altLang="pl-PL" sz="1200"/>
              <a:t>Estudi de viabilitat per generar altres energies renovables: biomassa, energia fotovoltaica, microhidràulica, etc. </a:t>
            </a:r>
          </a:p>
          <a:p>
            <a:pPr>
              <a:buFontTx/>
              <a:buChar char="•"/>
            </a:pPr>
            <a:r>
              <a:rPr lang="ca-ES" altLang="pl-PL" sz="1200"/>
              <a:t>Adaptació de l’enllumenat amb criteris d’eficiència energètica.</a:t>
            </a:r>
          </a:p>
          <a:p>
            <a:pPr>
              <a:buFont typeface="Arial" charset="0"/>
              <a:buChar char="•"/>
            </a:pPr>
            <a:endParaRPr lang="es-ES" altLang="pl-PL" sz="1200"/>
          </a:p>
        </p:txBody>
      </p:sp>
      <p:sp>
        <p:nvSpPr>
          <p:cNvPr id="32773" name="Rectangle 7"/>
          <p:cNvSpPr>
            <a:spLocks noChangeArrowheads="1"/>
          </p:cNvSpPr>
          <p:nvPr/>
        </p:nvSpPr>
        <p:spPr bwMode="auto">
          <a:xfrm>
            <a:off x="395288" y="3933825"/>
            <a:ext cx="7993062" cy="2016125"/>
          </a:xfrm>
          <a:prstGeom prst="rect">
            <a:avLst/>
          </a:prstGeom>
          <a:noFill/>
          <a:ln w="9525">
            <a:noFill/>
            <a:miter lim="800000"/>
            <a:headEnd/>
            <a:tailEnd/>
          </a:ln>
          <a:effectLst/>
        </p:spPr>
        <p:txBody>
          <a:bodyPr/>
          <a:lstStyle/>
          <a:p>
            <a:r>
              <a:rPr lang="ca-ES" altLang="pl-PL" sz="1600" b="1">
                <a:solidFill>
                  <a:srgbClr val="666633"/>
                </a:solidFill>
              </a:rPr>
              <a:t>Parc de la Font d’en Llanes</a:t>
            </a:r>
          </a:p>
          <a:p>
            <a:r>
              <a:rPr lang="ca-ES" altLang="pl-PL" sz="1200"/>
              <a:t>Proposta de l’equip de govern </a:t>
            </a:r>
            <a:endParaRPr lang="es-ES" altLang="pl-PL" sz="1200"/>
          </a:p>
          <a:p>
            <a:endParaRPr lang="es-ES" altLang="pl-PL" sz="1200"/>
          </a:p>
          <a:p>
            <a:r>
              <a:rPr lang="ca-ES" altLang="pl-PL" sz="1200"/>
              <a:t>Adequar el solar municipal de la zona de la Font d’en Llanes com a parc infantil amb la possibilitat d’instal·lar-hi horts urbans. </a:t>
            </a:r>
            <a:r>
              <a:rPr lang="es-ES" altLang="pl-PL" sz="1200"/>
              <a:t>Gran part de la inversió va destinada al rec dels horts. </a:t>
            </a:r>
            <a:endParaRPr lang="ca-ES" altLang="pl-PL" sz="1200"/>
          </a:p>
          <a:p>
            <a:endParaRPr lang="ca-ES" altLang="pl-PL" sz="1200"/>
          </a:p>
          <a:p>
            <a:endParaRPr lang="ca-ES" altLang="pl-PL"/>
          </a:p>
          <a:p>
            <a:r>
              <a:rPr lang="ca-ES" altLang="pl-PL" sz="1200"/>
              <a:t>Actuacions previstes:</a:t>
            </a:r>
          </a:p>
          <a:p>
            <a:endParaRPr lang="ca-ES" altLang="pl-PL" sz="1200"/>
          </a:p>
          <a:p>
            <a:endParaRPr lang="es-ES" altLang="pl-PL" sz="1200"/>
          </a:p>
          <a:p>
            <a:endParaRPr lang="ca-ES" altLang="pl-PL" sz="1200"/>
          </a:p>
        </p:txBody>
      </p:sp>
      <p:sp>
        <p:nvSpPr>
          <p:cNvPr id="2" name="2 Rectángulo"/>
          <p:cNvSpPr/>
          <p:nvPr/>
        </p:nvSpPr>
        <p:spPr>
          <a:xfrm>
            <a:off x="5292725" y="5300663"/>
            <a:ext cx="2663825" cy="1008062"/>
          </a:xfrm>
          <a:prstGeom prst="rect">
            <a:avLst/>
          </a:prstGeom>
          <a:noFill/>
          <a:ln>
            <a:solidFill>
              <a:srgbClr val="8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800">
                <a:solidFill>
                  <a:schemeClr val="tx1"/>
                </a:solidFill>
                <a:latin typeface="Arial" charset="0"/>
              </a:defRPr>
            </a:lvl1pPr>
            <a:lvl2pPr marL="742950" indent="-285750" eaLnBrk="0" hangingPunct="0">
              <a:defRPr sz="800">
                <a:solidFill>
                  <a:schemeClr val="tx1"/>
                </a:solidFill>
                <a:latin typeface="Arial" charset="0"/>
              </a:defRPr>
            </a:lvl2pPr>
            <a:lvl3pPr marL="1143000" indent="-228600" eaLnBrk="0" hangingPunct="0">
              <a:defRPr sz="800">
                <a:solidFill>
                  <a:schemeClr val="tx1"/>
                </a:solidFill>
                <a:latin typeface="Arial" charset="0"/>
              </a:defRPr>
            </a:lvl3pPr>
            <a:lvl4pPr marL="1600200" indent="-228600" eaLnBrk="0" hangingPunct="0">
              <a:defRPr sz="800">
                <a:solidFill>
                  <a:schemeClr val="tx1"/>
                </a:solidFill>
                <a:latin typeface="Arial" charset="0"/>
              </a:defRPr>
            </a:lvl4pPr>
            <a:lvl5pPr marL="2057400" indent="-228600" eaLnBrk="0" hangingPunct="0">
              <a:defRPr sz="800">
                <a:solidFill>
                  <a:schemeClr val="tx1"/>
                </a:solidFill>
                <a:latin typeface="Arial" charset="0"/>
              </a:defRPr>
            </a:lvl5pPr>
            <a:lvl6pPr marL="2514600" indent="-228600" eaLnBrk="0" fontAlgn="base" hangingPunct="0">
              <a:spcBef>
                <a:spcPct val="0"/>
              </a:spcBef>
              <a:spcAft>
                <a:spcPct val="0"/>
              </a:spcAft>
              <a:defRPr sz="800">
                <a:solidFill>
                  <a:schemeClr val="tx1"/>
                </a:solidFill>
                <a:latin typeface="Arial" charset="0"/>
              </a:defRPr>
            </a:lvl6pPr>
            <a:lvl7pPr marL="2971800" indent="-228600" eaLnBrk="0" fontAlgn="base" hangingPunct="0">
              <a:spcBef>
                <a:spcPct val="0"/>
              </a:spcBef>
              <a:spcAft>
                <a:spcPct val="0"/>
              </a:spcAft>
              <a:defRPr sz="800">
                <a:solidFill>
                  <a:schemeClr val="tx1"/>
                </a:solidFill>
                <a:latin typeface="Arial" charset="0"/>
              </a:defRPr>
            </a:lvl7pPr>
            <a:lvl8pPr marL="3429000" indent="-228600" eaLnBrk="0" fontAlgn="base" hangingPunct="0">
              <a:spcBef>
                <a:spcPct val="0"/>
              </a:spcBef>
              <a:spcAft>
                <a:spcPct val="0"/>
              </a:spcAft>
              <a:defRPr sz="800">
                <a:solidFill>
                  <a:schemeClr val="tx1"/>
                </a:solidFill>
                <a:latin typeface="Arial" charset="0"/>
              </a:defRPr>
            </a:lvl8pPr>
            <a:lvl9pPr marL="3886200" indent="-228600" eaLnBrk="0" fontAlgn="base" hangingPunct="0">
              <a:spcBef>
                <a:spcPct val="0"/>
              </a:spcBef>
              <a:spcAft>
                <a:spcPct val="0"/>
              </a:spcAft>
              <a:defRPr sz="800">
                <a:solidFill>
                  <a:schemeClr val="tx1"/>
                </a:solidFill>
                <a:latin typeface="Arial" charset="0"/>
              </a:defRPr>
            </a:lvl9pPr>
          </a:lstStyle>
          <a:p>
            <a:pPr algn="ctr" eaLnBrk="1" hangingPunct="1">
              <a:defRPr/>
            </a:pPr>
            <a:r>
              <a:rPr lang="es-ES" altLang="pl-PL" sz="1200" b="1" smtClean="0">
                <a:solidFill>
                  <a:srgbClr val="808000"/>
                </a:solidFill>
              </a:rPr>
              <a:t>Pressupost aproximat</a:t>
            </a:r>
          </a:p>
          <a:p>
            <a:pPr algn="ctr" eaLnBrk="1" hangingPunct="1">
              <a:defRPr/>
            </a:pPr>
            <a:endParaRPr lang="es-ES" altLang="pl-PL" sz="1200" b="1" smtClean="0">
              <a:solidFill>
                <a:srgbClr val="808000"/>
              </a:solidFill>
            </a:endParaRPr>
          </a:p>
          <a:p>
            <a:pPr algn="ctr" eaLnBrk="1" hangingPunct="1">
              <a:defRPr/>
            </a:pPr>
            <a:r>
              <a:rPr lang="es-ES" altLang="pl-PL" sz="1200" b="1" smtClean="0">
                <a:solidFill>
                  <a:srgbClr val="808000"/>
                </a:solidFill>
              </a:rPr>
              <a:t>50.000  €</a:t>
            </a:r>
          </a:p>
        </p:txBody>
      </p:sp>
      <p:sp>
        <p:nvSpPr>
          <p:cNvPr id="32775" name="Text Box 10"/>
          <p:cNvSpPr txBox="1">
            <a:spLocks noChangeArrowheads="1"/>
          </p:cNvSpPr>
          <p:nvPr/>
        </p:nvSpPr>
        <p:spPr bwMode="auto">
          <a:xfrm>
            <a:off x="395288" y="5486400"/>
            <a:ext cx="4176712" cy="822325"/>
          </a:xfrm>
          <a:prstGeom prst="rect">
            <a:avLst/>
          </a:prstGeom>
          <a:noFill/>
          <a:ln w="9525">
            <a:noFill/>
            <a:miter lim="800000"/>
            <a:headEnd/>
            <a:tailEnd/>
          </a:ln>
          <a:effectLst/>
        </p:spPr>
        <p:txBody>
          <a:bodyPr>
            <a:spAutoFit/>
          </a:bodyPr>
          <a:lstStyle/>
          <a:p>
            <a:pPr>
              <a:spcBef>
                <a:spcPct val="50000"/>
              </a:spcBef>
              <a:buFontTx/>
              <a:buChar char="•"/>
            </a:pPr>
            <a:r>
              <a:rPr lang="ca-ES" altLang="pl-PL" sz="1200"/>
              <a:t>Parc infantil</a:t>
            </a:r>
          </a:p>
          <a:p>
            <a:pPr>
              <a:buFontTx/>
              <a:buChar char="•"/>
            </a:pPr>
            <a:r>
              <a:rPr lang="es-ES" altLang="pl-PL" sz="1200"/>
              <a:t>Horts urbans en tres feixes entre Jacint Verdaguer i carrer Sant Cristòfol, sota de la Font d'en Llanes, al costat de la masia del mateix nom.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Rectángulo"/>
          <p:cNvSpPr>
            <a:spLocks noChangeArrowheads="1"/>
          </p:cNvSpPr>
          <p:nvPr/>
        </p:nvSpPr>
        <p:spPr bwMode="auto">
          <a:xfrm>
            <a:off x="468313" y="3860800"/>
            <a:ext cx="7561262" cy="1006475"/>
          </a:xfrm>
          <a:prstGeom prst="rect">
            <a:avLst/>
          </a:prstGeom>
          <a:noFill/>
          <a:ln w="9525">
            <a:noFill/>
            <a:miter lim="800000"/>
            <a:headEnd/>
            <a:tailEnd/>
          </a:ln>
        </p:spPr>
        <p:txBody>
          <a:bodyPr>
            <a:spAutoFit/>
          </a:bodyPr>
          <a:lstStyle/>
          <a:p>
            <a:endParaRPr lang="es-ES" altLang="pl-PL"/>
          </a:p>
          <a:p>
            <a:r>
              <a:rPr lang="ca-ES" altLang="pl-PL" sz="1200"/>
              <a:t>Prioritzar els vianants al tram de la carretera de Ribes davant el Nou Casino. La plaça Anna Bosch ocuparà tot el carrer fins la vorera est i la  circulació de vehicles es farà a velocitat molt reduïda. </a:t>
            </a:r>
          </a:p>
          <a:p>
            <a:endParaRPr lang="ca-ES" altLang="pl-PL" sz="1200"/>
          </a:p>
          <a:p>
            <a:endParaRPr lang="ca-ES" altLang="pl-PL"/>
          </a:p>
          <a:p>
            <a:endParaRPr lang="ca-ES" altLang="pl-PL"/>
          </a:p>
        </p:txBody>
      </p:sp>
      <p:sp>
        <p:nvSpPr>
          <p:cNvPr id="33795" name="2 Rectángulo"/>
          <p:cNvSpPr>
            <a:spLocks noChangeArrowheads="1"/>
          </p:cNvSpPr>
          <p:nvPr/>
        </p:nvSpPr>
        <p:spPr bwMode="auto">
          <a:xfrm>
            <a:off x="827088" y="333375"/>
            <a:ext cx="1458912" cy="336550"/>
          </a:xfrm>
          <a:prstGeom prst="rect">
            <a:avLst/>
          </a:prstGeom>
          <a:noFill/>
          <a:ln w="9525">
            <a:noFill/>
            <a:miter lim="800000"/>
            <a:headEnd/>
            <a:tailEnd/>
          </a:ln>
        </p:spPr>
        <p:txBody>
          <a:bodyPr wrap="none">
            <a:spAutoFit/>
          </a:bodyPr>
          <a:lstStyle/>
          <a:p>
            <a:pPr indent="-342900"/>
            <a:r>
              <a:rPr lang="ca-ES" altLang="pl-PL" sz="1600" b="1">
                <a:solidFill>
                  <a:srgbClr val="666633"/>
                </a:solidFill>
              </a:rPr>
              <a:t>Carrer la Garriga</a:t>
            </a:r>
            <a:endParaRPr lang="es-ES" altLang="pl-PL" sz="1600" b="1">
              <a:solidFill>
                <a:srgbClr val="666633"/>
              </a:solidFill>
            </a:endParaRPr>
          </a:p>
        </p:txBody>
      </p:sp>
      <p:sp>
        <p:nvSpPr>
          <p:cNvPr id="4" name="3 Rectángulo"/>
          <p:cNvSpPr/>
          <p:nvPr/>
        </p:nvSpPr>
        <p:spPr>
          <a:xfrm>
            <a:off x="468313" y="981075"/>
            <a:ext cx="7273925" cy="1552575"/>
          </a:xfrm>
          <a:prstGeom prst="rect">
            <a:avLst/>
          </a:prstGeom>
        </p:spPr>
        <p:txBody>
          <a:bodyPr>
            <a:spAutoFit/>
          </a:bodyPr>
          <a:lstStyle/>
          <a:p>
            <a:pPr>
              <a:defRPr/>
            </a:pPr>
            <a:r>
              <a:rPr lang="ca-ES" sz="1200" dirty="0"/>
              <a:t>Millorar </a:t>
            </a:r>
            <a:r>
              <a:rPr lang="ca-ES" sz="1200" dirty="0" err="1"/>
              <a:t>l’asfaltat</a:t>
            </a:r>
            <a:r>
              <a:rPr lang="ca-ES" sz="1200" dirty="0"/>
              <a:t> i les voreres del carrer de la Garriga en el seu tram pel passeig fluvial, així com la zona d’aparcaments en bateria.</a:t>
            </a:r>
          </a:p>
          <a:p>
            <a:pPr>
              <a:defRPr/>
            </a:pPr>
            <a:endParaRPr lang="ca-ES" sz="1200" dirty="0"/>
          </a:p>
          <a:p>
            <a:pPr>
              <a:defRPr/>
            </a:pPr>
            <a:r>
              <a:rPr lang="ca-ES" sz="1200" dirty="0"/>
              <a:t>Actuacions previstes:</a:t>
            </a:r>
          </a:p>
          <a:p>
            <a:pPr>
              <a:defRPr/>
            </a:pPr>
            <a:endParaRPr lang="ca-ES" sz="1200" dirty="0"/>
          </a:p>
          <a:p>
            <a:pPr indent="-342900">
              <a:buFont typeface="Arial" pitchFamily="34" charset="0"/>
              <a:buChar char="•"/>
              <a:defRPr/>
            </a:pPr>
            <a:r>
              <a:rPr lang="ca-ES" sz="1200" dirty="0" err="1"/>
              <a:t>Repavimentar</a:t>
            </a:r>
            <a:r>
              <a:rPr lang="ca-ES" sz="1200" dirty="0"/>
              <a:t> el terra.</a:t>
            </a:r>
          </a:p>
          <a:p>
            <a:pPr indent="-342900">
              <a:buFont typeface="Arial" pitchFamily="34" charset="0"/>
              <a:buChar char="•"/>
              <a:defRPr/>
            </a:pPr>
            <a:r>
              <a:rPr lang="ca-ES" sz="1200" dirty="0"/>
              <a:t>Canviar l’enllumenat.</a:t>
            </a:r>
          </a:p>
          <a:p>
            <a:pPr indent="-342900">
              <a:buFont typeface="Arial" pitchFamily="34" charset="0"/>
              <a:buChar char="•"/>
              <a:defRPr/>
            </a:pPr>
            <a:r>
              <a:rPr lang="ca-ES" sz="1200" dirty="0"/>
              <a:t>Mantenir la zona d’aparcaments.</a:t>
            </a:r>
          </a:p>
        </p:txBody>
      </p:sp>
      <p:sp>
        <p:nvSpPr>
          <p:cNvPr id="5" name="4 Rectángulo"/>
          <p:cNvSpPr/>
          <p:nvPr/>
        </p:nvSpPr>
        <p:spPr>
          <a:xfrm>
            <a:off x="5507038" y="1628775"/>
            <a:ext cx="2665412" cy="1008063"/>
          </a:xfrm>
          <a:prstGeom prst="rect">
            <a:avLst/>
          </a:prstGeom>
          <a:noFill/>
          <a:ln>
            <a:solidFill>
              <a:srgbClr val="8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200" b="1" dirty="0" err="1">
                <a:solidFill>
                  <a:srgbClr val="808000"/>
                </a:solidFill>
              </a:rPr>
              <a:t>Pressupost</a:t>
            </a:r>
            <a:r>
              <a:rPr lang="es-ES" sz="1200" b="1" dirty="0">
                <a:solidFill>
                  <a:srgbClr val="808000"/>
                </a:solidFill>
              </a:rPr>
              <a:t> </a:t>
            </a:r>
            <a:r>
              <a:rPr lang="es-ES" sz="1200" b="1" dirty="0" err="1">
                <a:solidFill>
                  <a:srgbClr val="808000"/>
                </a:solidFill>
              </a:rPr>
              <a:t>aproximat</a:t>
            </a:r>
            <a:endParaRPr lang="es-ES" sz="1200" b="1" dirty="0">
              <a:solidFill>
                <a:srgbClr val="808000"/>
              </a:solidFill>
            </a:endParaRPr>
          </a:p>
          <a:p>
            <a:pPr algn="ctr">
              <a:defRPr/>
            </a:pPr>
            <a:endParaRPr lang="es-ES" sz="1200" b="1" dirty="0">
              <a:solidFill>
                <a:srgbClr val="808000"/>
              </a:solidFill>
            </a:endParaRPr>
          </a:p>
          <a:p>
            <a:pPr algn="ctr">
              <a:defRPr/>
            </a:pPr>
            <a:r>
              <a:rPr lang="es-ES" sz="1200" b="1" dirty="0">
                <a:solidFill>
                  <a:srgbClr val="808000"/>
                </a:solidFill>
              </a:rPr>
              <a:t>65.000  €</a:t>
            </a:r>
          </a:p>
        </p:txBody>
      </p:sp>
      <p:sp>
        <p:nvSpPr>
          <p:cNvPr id="33798" name="5 Rectángulo"/>
          <p:cNvSpPr>
            <a:spLocks noChangeArrowheads="1"/>
          </p:cNvSpPr>
          <p:nvPr/>
        </p:nvSpPr>
        <p:spPr bwMode="auto">
          <a:xfrm>
            <a:off x="468313" y="620713"/>
            <a:ext cx="2039937" cy="260350"/>
          </a:xfrm>
          <a:prstGeom prst="rect">
            <a:avLst/>
          </a:prstGeom>
          <a:noFill/>
          <a:ln w="9525">
            <a:noFill/>
            <a:miter lim="800000"/>
            <a:headEnd/>
            <a:tailEnd/>
          </a:ln>
        </p:spPr>
        <p:txBody>
          <a:bodyPr wrap="none">
            <a:spAutoFit/>
          </a:bodyPr>
          <a:lstStyle/>
          <a:p>
            <a:r>
              <a:rPr lang="ca-ES" altLang="pl-PL" sz="1100"/>
              <a:t>Proposta de l’equip de govern</a:t>
            </a:r>
            <a:endParaRPr lang="es-ES" altLang="pl-PL" sz="1100"/>
          </a:p>
        </p:txBody>
      </p:sp>
      <p:sp>
        <p:nvSpPr>
          <p:cNvPr id="33799" name="6 CuadroTexto"/>
          <p:cNvSpPr txBox="1">
            <a:spLocks noChangeArrowheads="1"/>
          </p:cNvSpPr>
          <p:nvPr/>
        </p:nvSpPr>
        <p:spPr bwMode="auto">
          <a:xfrm>
            <a:off x="828675" y="3284538"/>
            <a:ext cx="4895850" cy="336550"/>
          </a:xfrm>
          <a:prstGeom prst="rect">
            <a:avLst/>
          </a:prstGeom>
          <a:noFill/>
          <a:ln w="9525">
            <a:noFill/>
            <a:miter lim="800000"/>
            <a:headEnd/>
            <a:tailEnd/>
          </a:ln>
        </p:spPr>
        <p:txBody>
          <a:bodyPr>
            <a:spAutoFit/>
          </a:bodyPr>
          <a:lstStyle/>
          <a:p>
            <a:pPr indent="-342900"/>
            <a:r>
              <a:rPr lang="es-ES" altLang="pl-PL" sz="1600" b="1">
                <a:solidFill>
                  <a:srgbClr val="666633"/>
                </a:solidFill>
              </a:rPr>
              <a:t>Plataforma única davant el Casino</a:t>
            </a:r>
          </a:p>
        </p:txBody>
      </p:sp>
      <p:sp>
        <p:nvSpPr>
          <p:cNvPr id="33800" name="7 Rectángulo"/>
          <p:cNvSpPr>
            <a:spLocks noChangeArrowheads="1"/>
          </p:cNvSpPr>
          <p:nvPr/>
        </p:nvSpPr>
        <p:spPr bwMode="auto">
          <a:xfrm>
            <a:off x="539750" y="3573463"/>
            <a:ext cx="2039938" cy="260350"/>
          </a:xfrm>
          <a:prstGeom prst="rect">
            <a:avLst/>
          </a:prstGeom>
          <a:noFill/>
          <a:ln w="9525">
            <a:noFill/>
            <a:miter lim="800000"/>
            <a:headEnd/>
            <a:tailEnd/>
          </a:ln>
        </p:spPr>
        <p:txBody>
          <a:bodyPr wrap="none">
            <a:spAutoFit/>
          </a:bodyPr>
          <a:lstStyle/>
          <a:p>
            <a:r>
              <a:rPr lang="ca-ES" altLang="pl-PL" sz="1100"/>
              <a:t>Proposta de l’equip de govern</a:t>
            </a:r>
            <a:endParaRPr lang="es-ES" altLang="pl-PL" sz="1100"/>
          </a:p>
        </p:txBody>
      </p:sp>
      <p:sp>
        <p:nvSpPr>
          <p:cNvPr id="33801" name="8 Rectángulo"/>
          <p:cNvSpPr>
            <a:spLocks noChangeArrowheads="1"/>
          </p:cNvSpPr>
          <p:nvPr/>
        </p:nvSpPr>
        <p:spPr bwMode="auto">
          <a:xfrm>
            <a:off x="827088" y="4581525"/>
            <a:ext cx="4824412" cy="1917700"/>
          </a:xfrm>
          <a:prstGeom prst="rect">
            <a:avLst/>
          </a:prstGeom>
          <a:noFill/>
          <a:ln w="9525">
            <a:noFill/>
            <a:miter lim="800000"/>
            <a:headEnd/>
            <a:tailEnd/>
          </a:ln>
        </p:spPr>
        <p:txBody>
          <a:bodyPr>
            <a:spAutoFit/>
          </a:bodyPr>
          <a:lstStyle/>
          <a:p>
            <a:pPr indent="-342900"/>
            <a:r>
              <a:rPr lang="ca-ES" altLang="pl-PL" sz="1200"/>
              <a:t>Actuacions previstes:</a:t>
            </a:r>
          </a:p>
          <a:p>
            <a:pPr indent="-342900">
              <a:buFontTx/>
              <a:buChar char="•"/>
            </a:pPr>
            <a:endParaRPr lang="ca-ES" altLang="pl-PL" sz="1200"/>
          </a:p>
          <a:p>
            <a:pPr indent="-342900">
              <a:buFontTx/>
              <a:buChar char="•"/>
            </a:pPr>
            <a:r>
              <a:rPr lang="ca-ES" altLang="pl-PL" sz="1200"/>
              <a:t>Crear plataforma elevada per obtenir una reducció de la velocitat i facilitar la circulació dels vianants sense barreres.</a:t>
            </a:r>
          </a:p>
          <a:p>
            <a:pPr indent="-342900">
              <a:buFontTx/>
              <a:buChar char="•"/>
            </a:pPr>
            <a:r>
              <a:rPr lang="ca-ES" altLang="pl-PL" sz="1200"/>
              <a:t>Eliminar les actuals places d’aparcament situades davant dels edificis.</a:t>
            </a:r>
          </a:p>
          <a:p>
            <a:pPr indent="-342900">
              <a:buFontTx/>
              <a:buChar char="•"/>
            </a:pPr>
            <a:r>
              <a:rPr lang="ca-ES" altLang="pl-PL" sz="1200"/>
              <a:t>Renovar la xarxa d’aigua potable per assegurar que el paviment duri.</a:t>
            </a:r>
          </a:p>
          <a:p>
            <a:pPr indent="-342900">
              <a:buFontTx/>
              <a:buChar char="•"/>
            </a:pPr>
            <a:r>
              <a:rPr lang="ca-ES" altLang="pl-PL" sz="1200"/>
              <a:t>Instal·lació d’un armari amb preses de corrent i telèfon pel Bibliobus</a:t>
            </a:r>
          </a:p>
          <a:p>
            <a:pPr indent="-342900">
              <a:buFontTx/>
              <a:buChar char="•"/>
            </a:pPr>
            <a:r>
              <a:rPr lang="ca-ES" altLang="pl-PL" sz="1200"/>
              <a:t>Soterrament de les línies aèries de telefonia</a:t>
            </a:r>
          </a:p>
        </p:txBody>
      </p:sp>
      <p:sp>
        <p:nvSpPr>
          <p:cNvPr id="10" name="9 Rectángulo"/>
          <p:cNvSpPr/>
          <p:nvPr/>
        </p:nvSpPr>
        <p:spPr>
          <a:xfrm>
            <a:off x="5651500" y="5157788"/>
            <a:ext cx="2665413" cy="1008062"/>
          </a:xfrm>
          <a:prstGeom prst="rect">
            <a:avLst/>
          </a:prstGeom>
          <a:noFill/>
          <a:ln>
            <a:solidFill>
              <a:srgbClr val="8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200" b="1" dirty="0" err="1">
                <a:solidFill>
                  <a:srgbClr val="808000"/>
                </a:solidFill>
              </a:rPr>
              <a:t>Pressupost</a:t>
            </a:r>
            <a:r>
              <a:rPr lang="es-ES" sz="1200" b="1" dirty="0">
                <a:solidFill>
                  <a:srgbClr val="808000"/>
                </a:solidFill>
              </a:rPr>
              <a:t> </a:t>
            </a:r>
            <a:r>
              <a:rPr lang="es-ES" sz="1200" b="1" dirty="0" err="1">
                <a:solidFill>
                  <a:srgbClr val="808000"/>
                </a:solidFill>
              </a:rPr>
              <a:t>aproximat</a:t>
            </a:r>
            <a:endParaRPr lang="es-ES" sz="1200" b="1" dirty="0">
              <a:solidFill>
                <a:srgbClr val="808000"/>
              </a:solidFill>
            </a:endParaRPr>
          </a:p>
          <a:p>
            <a:pPr algn="ctr">
              <a:defRPr/>
            </a:pPr>
            <a:endParaRPr lang="es-ES" sz="1200" b="1" dirty="0">
              <a:solidFill>
                <a:srgbClr val="808000"/>
              </a:solidFill>
            </a:endParaRPr>
          </a:p>
          <a:p>
            <a:pPr algn="ctr">
              <a:defRPr/>
            </a:pPr>
            <a:r>
              <a:rPr lang="es-ES" sz="1200" b="1" dirty="0">
                <a:solidFill>
                  <a:srgbClr val="808000"/>
                </a:solidFill>
              </a:rPr>
              <a:t>121.776 €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ECONOMIA</a:t>
            </a:r>
          </a:p>
        </p:txBody>
      </p:sp>
      <p:sp>
        <p:nvSpPr>
          <p:cNvPr id="5123" name="Text Box 5"/>
          <p:cNvSpPr txBox="1">
            <a:spLocks noChangeArrowheads="1"/>
          </p:cNvSpPr>
          <p:nvPr/>
        </p:nvSpPr>
        <p:spPr bwMode="auto">
          <a:xfrm>
            <a:off x="250825" y="692150"/>
            <a:ext cx="8497888" cy="639763"/>
          </a:xfrm>
          <a:prstGeom prst="rect">
            <a:avLst/>
          </a:prstGeom>
          <a:noFill/>
          <a:ln w="9525">
            <a:noFill/>
            <a:miter lim="800000"/>
            <a:headEnd/>
            <a:tailEnd/>
          </a:ln>
        </p:spPr>
        <p:txBody>
          <a:bodyPr>
            <a:spAutoFit/>
          </a:bodyPr>
          <a:lstStyle/>
          <a:p>
            <a:pPr>
              <a:buFontTx/>
              <a:buChar char="•"/>
            </a:pPr>
            <a:r>
              <a:rPr lang="ca-ES" altLang="pl-PL" sz="1200"/>
              <a:t>Profundes transformacions per crisi econòmica i reconversió activitats tradicionals (agricultura, extracció de pedra); i per la ràpida incorporació com a zona perifèrica de Barcelona. Necessitat de mesures de reequilibri territorial per evitar convertir-se en territori-dormitori i amb una activitat econòmica marginal.</a:t>
            </a:r>
            <a:endParaRPr lang="es-ES" altLang="pl-PL" sz="1200"/>
          </a:p>
        </p:txBody>
      </p:sp>
      <p:sp>
        <p:nvSpPr>
          <p:cNvPr id="5124" name="Text Box 6"/>
          <p:cNvSpPr txBox="1">
            <a:spLocks noChangeArrowheads="1"/>
          </p:cNvSpPr>
          <p:nvPr/>
        </p:nvSpPr>
        <p:spPr bwMode="auto">
          <a:xfrm>
            <a:off x="250825" y="1412875"/>
            <a:ext cx="8642350" cy="457200"/>
          </a:xfrm>
          <a:prstGeom prst="rect">
            <a:avLst/>
          </a:prstGeom>
          <a:noFill/>
          <a:ln w="9525">
            <a:noFill/>
            <a:miter lim="800000"/>
            <a:headEnd/>
            <a:tailEnd/>
          </a:ln>
        </p:spPr>
        <p:txBody>
          <a:bodyPr>
            <a:spAutoFit/>
          </a:bodyPr>
          <a:lstStyle/>
          <a:p>
            <a:pPr>
              <a:spcBef>
                <a:spcPct val="50000"/>
              </a:spcBef>
              <a:buFontTx/>
              <a:buChar char="•"/>
            </a:pPr>
            <a:r>
              <a:rPr lang="ca-ES" altLang="pl-PL" sz="1200"/>
              <a:t>Sector serveis majoritari, dues de cada tres persones assalariades al municipi (64,41%). Pes important de la indústria (27,97%), mentre que la construcció representa un 7,63% del total.</a:t>
            </a:r>
            <a:endParaRPr lang="es-ES" altLang="pl-PL" sz="1200"/>
          </a:p>
        </p:txBody>
      </p:sp>
      <p:sp>
        <p:nvSpPr>
          <p:cNvPr id="5125" name="Text Box 7"/>
          <p:cNvSpPr txBox="1">
            <a:spLocks noChangeArrowheads="1"/>
          </p:cNvSpPr>
          <p:nvPr/>
        </p:nvSpPr>
        <p:spPr bwMode="auto">
          <a:xfrm>
            <a:off x="250825" y="1916113"/>
            <a:ext cx="8893175" cy="457200"/>
          </a:xfrm>
          <a:prstGeom prst="rect">
            <a:avLst/>
          </a:prstGeom>
          <a:noFill/>
          <a:ln w="9525">
            <a:noFill/>
            <a:miter lim="800000"/>
            <a:headEnd/>
            <a:tailEnd/>
          </a:ln>
        </p:spPr>
        <p:txBody>
          <a:bodyPr>
            <a:spAutoFit/>
          </a:bodyPr>
          <a:lstStyle/>
          <a:p>
            <a:pPr>
              <a:spcBef>
                <a:spcPct val="50000"/>
              </a:spcBef>
              <a:buFontTx/>
              <a:buChar char="•"/>
            </a:pPr>
            <a:r>
              <a:rPr lang="ca-ES" altLang="pl-PL" sz="1200"/>
              <a:t>Increment important, a partir del període 2005-2006, del sector turístic: inclusió al Parc Natural del Montseny i creació de nous productes turístics (itineraris temàtics senyalitzats, destinacions específiques de tipus cultural, turisme rural i hostaleria...)</a:t>
            </a:r>
            <a:endParaRPr lang="es-ES" altLang="pl-PL" sz="1200"/>
          </a:p>
        </p:txBody>
      </p:sp>
      <p:sp>
        <p:nvSpPr>
          <p:cNvPr id="5126" name="Text Box 8"/>
          <p:cNvSpPr txBox="1">
            <a:spLocks noChangeArrowheads="1"/>
          </p:cNvSpPr>
          <p:nvPr/>
        </p:nvSpPr>
        <p:spPr bwMode="auto">
          <a:xfrm>
            <a:off x="250825" y="2565400"/>
            <a:ext cx="8713788" cy="457200"/>
          </a:xfrm>
          <a:prstGeom prst="rect">
            <a:avLst/>
          </a:prstGeom>
          <a:noFill/>
          <a:ln w="9525">
            <a:noFill/>
            <a:miter lim="800000"/>
            <a:headEnd/>
            <a:tailEnd/>
          </a:ln>
        </p:spPr>
        <p:txBody>
          <a:bodyPr>
            <a:spAutoFit/>
          </a:bodyPr>
          <a:lstStyle/>
          <a:p>
            <a:pPr>
              <a:spcBef>
                <a:spcPct val="50000"/>
              </a:spcBef>
              <a:buFontTx/>
              <a:buChar char="•"/>
            </a:pPr>
            <a:r>
              <a:rPr lang="ca-ES" altLang="pl-PL" sz="1200"/>
              <a:t>Sector emergent: serveis a les persones (residències de tercera edat)- i noves polítiques de benestar i ocupació que generen llocs de treball.</a:t>
            </a:r>
            <a:endParaRPr lang="es-ES" altLang="pl-PL" sz="1200"/>
          </a:p>
        </p:txBody>
      </p:sp>
      <p:sp>
        <p:nvSpPr>
          <p:cNvPr id="5127" name="Text Box 10"/>
          <p:cNvSpPr txBox="1">
            <a:spLocks noChangeArrowheads="1"/>
          </p:cNvSpPr>
          <p:nvPr/>
        </p:nvSpPr>
        <p:spPr bwMode="auto">
          <a:xfrm>
            <a:off x="250825" y="3068638"/>
            <a:ext cx="8642350" cy="457200"/>
          </a:xfrm>
          <a:prstGeom prst="rect">
            <a:avLst/>
          </a:prstGeom>
          <a:noFill/>
          <a:ln w="9525">
            <a:noFill/>
            <a:miter lim="800000"/>
            <a:headEnd/>
            <a:tailEnd/>
          </a:ln>
        </p:spPr>
        <p:txBody>
          <a:bodyPr>
            <a:spAutoFit/>
          </a:bodyPr>
          <a:lstStyle/>
          <a:p>
            <a:pPr>
              <a:spcBef>
                <a:spcPct val="50000"/>
              </a:spcBef>
              <a:buFontTx/>
              <a:buChar char="•"/>
            </a:pPr>
            <a:r>
              <a:rPr lang="ca-ES" altLang="pl-PL" sz="1200"/>
              <a:t>La Població Activa Local Estimada (PALE) l’any 2010 suma un total de 540 persones, dels quals un 37,59% són joves (gairebé 4 de cada 10 persones actives)</a:t>
            </a:r>
            <a:endParaRPr lang="es-ES" altLang="pl-PL" sz="1200"/>
          </a:p>
        </p:txBody>
      </p:sp>
      <p:sp>
        <p:nvSpPr>
          <p:cNvPr id="5128" name="Text Box 12"/>
          <p:cNvSpPr txBox="1">
            <a:spLocks noChangeArrowheads="1"/>
          </p:cNvSpPr>
          <p:nvPr/>
        </p:nvSpPr>
        <p:spPr bwMode="auto">
          <a:xfrm>
            <a:off x="250825" y="3686175"/>
            <a:ext cx="4321175" cy="822325"/>
          </a:xfrm>
          <a:prstGeom prst="rect">
            <a:avLst/>
          </a:prstGeom>
          <a:noFill/>
          <a:ln w="9525">
            <a:noFill/>
            <a:miter lim="800000"/>
            <a:headEnd/>
            <a:tailEnd/>
          </a:ln>
        </p:spPr>
        <p:txBody>
          <a:bodyPr>
            <a:spAutoFit/>
          </a:bodyPr>
          <a:lstStyle/>
          <a:p>
            <a:pPr>
              <a:spcBef>
                <a:spcPct val="50000"/>
              </a:spcBef>
              <a:buFontTx/>
              <a:buChar char="•"/>
            </a:pPr>
            <a:r>
              <a:rPr lang="ca-ES" altLang="pl-PL" sz="1200"/>
              <a:t>Increment taxa d’atur (15 % l’any 2010) afectant més al grup masculí (16,34%), que al femení (13,25%). Grups amb més dificultats per incorporar-se al mercat de treball: dones joves entre 20 i 29 anys i homes de 30 a 34 anys.</a:t>
            </a:r>
            <a:endParaRPr lang="es-ES" altLang="pl-PL" sz="1200"/>
          </a:p>
        </p:txBody>
      </p:sp>
      <p:sp>
        <p:nvSpPr>
          <p:cNvPr id="5129" name="Rectangle 14"/>
          <p:cNvSpPr>
            <a:spLocks noChangeArrowheads="1"/>
          </p:cNvSpPr>
          <p:nvPr/>
        </p:nvSpPr>
        <p:spPr bwMode="auto">
          <a:xfrm>
            <a:off x="6907213" y="3357563"/>
            <a:ext cx="1768475" cy="503237"/>
          </a:xfrm>
          <a:prstGeom prst="rect">
            <a:avLst/>
          </a:prstGeom>
          <a:noFill/>
          <a:ln w="9525">
            <a:noFill/>
            <a:miter lim="800000"/>
            <a:headEnd/>
            <a:tailEnd/>
          </a:ln>
        </p:spPr>
        <p:txBody>
          <a:bodyPr wrap="none" anchor="ctr">
            <a:spAutoFit/>
          </a:bodyPr>
          <a:lstStyle/>
          <a:p>
            <a:pPr indent="449263"/>
            <a:r>
              <a:rPr lang="ca-ES" altLang="pl-PL" sz="900" b="1">
                <a:latin typeface="Arial Narrow" pitchFamily="34" charset="0"/>
              </a:rPr>
              <a:t>Atur registrat (2005-2009)</a:t>
            </a:r>
            <a:endParaRPr lang="es-ES" altLang="pl-PL"/>
          </a:p>
          <a:p>
            <a:pPr indent="449263" eaLnBrk="0" hangingPunct="0"/>
            <a:endParaRPr lang="es-ES" altLang="pl-PL" sz="1800"/>
          </a:p>
        </p:txBody>
      </p:sp>
      <p:pic>
        <p:nvPicPr>
          <p:cNvPr id="5130" name="Imagen 168"/>
          <p:cNvPicPr>
            <a:picLocks noChangeArrowheads="1"/>
          </p:cNvPicPr>
          <p:nvPr/>
        </p:nvPicPr>
        <p:blipFill>
          <a:blip r:embed="rId2" cstate="print"/>
          <a:srcRect/>
          <a:stretch>
            <a:fillRect/>
          </a:stretch>
        </p:blipFill>
        <p:spPr bwMode="auto">
          <a:xfrm>
            <a:off x="4741863" y="3573463"/>
            <a:ext cx="3933825" cy="1028700"/>
          </a:xfrm>
          <a:prstGeom prst="rect">
            <a:avLst/>
          </a:prstGeom>
          <a:noFill/>
          <a:ln w="9525">
            <a:noFill/>
            <a:miter lim="800000"/>
            <a:headEnd/>
            <a:tailEnd/>
          </a:ln>
        </p:spPr>
      </p:pic>
      <p:sp>
        <p:nvSpPr>
          <p:cNvPr id="5131" name="Rectangle 15"/>
          <p:cNvSpPr>
            <a:spLocks noChangeArrowheads="1"/>
          </p:cNvSpPr>
          <p:nvPr/>
        </p:nvSpPr>
        <p:spPr bwMode="auto">
          <a:xfrm>
            <a:off x="7524750" y="4581525"/>
            <a:ext cx="1201738" cy="228600"/>
          </a:xfrm>
          <a:prstGeom prst="rect">
            <a:avLst/>
          </a:prstGeom>
          <a:noFill/>
          <a:ln w="9525">
            <a:noFill/>
            <a:miter lim="800000"/>
            <a:headEnd/>
            <a:tailEnd/>
          </a:ln>
        </p:spPr>
        <p:txBody>
          <a:bodyPr wrap="none" anchor="ctr">
            <a:spAutoFit/>
          </a:bodyPr>
          <a:lstStyle/>
          <a:p>
            <a:pPr indent="449263" algn="ctr"/>
            <a:r>
              <a:rPr lang="ca-ES" altLang="pl-PL" sz="900">
                <a:latin typeface="Arial Narrow" pitchFamily="34" charset="0"/>
              </a:rPr>
              <a:t>Font: Hermes</a:t>
            </a:r>
            <a:endParaRPr lang="ca-ES" altLang="pl-PL" sz="1800"/>
          </a:p>
        </p:txBody>
      </p:sp>
      <p:sp>
        <p:nvSpPr>
          <p:cNvPr id="5132" name="Text Box 18"/>
          <p:cNvSpPr txBox="1">
            <a:spLocks noChangeArrowheads="1"/>
          </p:cNvSpPr>
          <p:nvPr/>
        </p:nvSpPr>
        <p:spPr bwMode="auto">
          <a:xfrm>
            <a:off x="250825" y="4838700"/>
            <a:ext cx="7561263" cy="639763"/>
          </a:xfrm>
          <a:prstGeom prst="rect">
            <a:avLst/>
          </a:prstGeom>
          <a:noFill/>
          <a:ln w="9525">
            <a:noFill/>
            <a:miter lim="800000"/>
            <a:headEnd/>
            <a:tailEnd/>
          </a:ln>
        </p:spPr>
        <p:txBody>
          <a:bodyPr>
            <a:spAutoFit/>
          </a:bodyPr>
          <a:lstStyle/>
          <a:p>
            <a:pPr>
              <a:spcBef>
                <a:spcPct val="50000"/>
              </a:spcBef>
              <a:buFontTx/>
              <a:buChar char="•"/>
            </a:pPr>
            <a:r>
              <a:rPr lang="ca-ES" altLang="pl-PL" sz="1200"/>
              <a:t>Increment contractació a diferència altres municipis. Augment en contractació temporal. Entre 2007 i 2010 augment de 69 contractes temporals, mentre que la contractació indefinida ha registrat 9 contractes menys</a:t>
            </a:r>
            <a:r>
              <a:rPr lang="es-ES" altLang="pl-PL" sz="1200"/>
              <a:t>. La contractació entre els joves de 16 a 29 anys ha augumentat un </a:t>
            </a:r>
            <a:r>
              <a:rPr lang="ca-ES" altLang="pl-PL" sz="1200"/>
              <a:t>44 %.</a:t>
            </a:r>
            <a:endParaRPr lang="es-ES" altLang="pl-PL" sz="1200"/>
          </a:p>
        </p:txBody>
      </p:sp>
      <p:sp>
        <p:nvSpPr>
          <p:cNvPr id="5133" name="Text Box 19"/>
          <p:cNvSpPr txBox="1">
            <a:spLocks noChangeArrowheads="1"/>
          </p:cNvSpPr>
          <p:nvPr/>
        </p:nvSpPr>
        <p:spPr bwMode="auto">
          <a:xfrm>
            <a:off x="250825" y="5734050"/>
            <a:ext cx="8642350" cy="639763"/>
          </a:xfrm>
          <a:prstGeom prst="rect">
            <a:avLst/>
          </a:prstGeom>
          <a:noFill/>
          <a:ln w="9525">
            <a:noFill/>
            <a:miter lim="800000"/>
            <a:headEnd/>
            <a:tailEnd/>
          </a:ln>
        </p:spPr>
        <p:txBody>
          <a:bodyPr>
            <a:spAutoFit/>
          </a:bodyPr>
          <a:lstStyle/>
          <a:p>
            <a:pPr>
              <a:spcBef>
                <a:spcPct val="50000"/>
              </a:spcBef>
              <a:buFontTx/>
              <a:buChar char="•"/>
            </a:pPr>
            <a:r>
              <a:rPr lang="ca-ES" altLang="pl-PL" sz="1200"/>
              <a:t>Menors de 20 anys pateixen una major temporalitat, que es redueix entre els joves de 20 a 24 i torna a augmentar a partir dels 25 anys. A partir dels 45 anys es redueix significativament. Predominen contractes d’obra i servei i els eventuals per circumstàncies de la producció</a:t>
            </a:r>
            <a:r>
              <a:rPr lang="es-ES" altLang="pl-PL" sz="1200"/>
              <a:t> </a:t>
            </a:r>
          </a:p>
        </p:txBody>
      </p:sp>
      <p:sp>
        <p:nvSpPr>
          <p:cNvPr id="5134" name="Text Box 22"/>
          <p:cNvSpPr txBox="1">
            <a:spLocks noChangeArrowheads="1"/>
          </p:cNvSpPr>
          <p:nvPr/>
        </p:nvSpPr>
        <p:spPr bwMode="auto">
          <a:xfrm>
            <a:off x="7667625" y="115888"/>
            <a:ext cx="1476375" cy="366712"/>
          </a:xfrm>
          <a:prstGeom prst="rect">
            <a:avLst/>
          </a:prstGeom>
          <a:noFill/>
          <a:ln w="9525">
            <a:noFill/>
            <a:miter lim="800000"/>
            <a:headEnd/>
            <a:tailEnd/>
          </a:ln>
        </p:spPr>
        <p:txBody>
          <a:bodyPr>
            <a:spAutoFit/>
          </a:bodyPr>
          <a:lstStyle/>
          <a:p>
            <a:pPr>
              <a:spcBef>
                <a:spcPct val="50000"/>
              </a:spcBef>
            </a:pPr>
            <a:r>
              <a:rPr lang="es-ES" altLang="pl-PL" sz="1800"/>
              <a:t>Dades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ECONOMIA</a:t>
            </a:r>
          </a:p>
        </p:txBody>
      </p:sp>
      <p:sp>
        <p:nvSpPr>
          <p:cNvPr id="6147" name="Text Box 5"/>
          <p:cNvSpPr txBox="1">
            <a:spLocks noChangeArrowheads="1"/>
          </p:cNvSpPr>
          <p:nvPr/>
        </p:nvSpPr>
        <p:spPr bwMode="auto">
          <a:xfrm>
            <a:off x="7667625" y="115888"/>
            <a:ext cx="1476375" cy="366712"/>
          </a:xfrm>
          <a:prstGeom prst="rect">
            <a:avLst/>
          </a:prstGeom>
          <a:noFill/>
          <a:ln w="9525">
            <a:noFill/>
            <a:miter lim="800000"/>
            <a:headEnd/>
            <a:tailEnd/>
          </a:ln>
        </p:spPr>
        <p:txBody>
          <a:bodyPr>
            <a:spAutoFit/>
          </a:bodyPr>
          <a:lstStyle/>
          <a:p>
            <a:pPr>
              <a:spcBef>
                <a:spcPct val="50000"/>
              </a:spcBef>
            </a:pPr>
            <a:r>
              <a:rPr lang="es-ES" altLang="pl-PL" sz="1800"/>
              <a:t>Recursos</a:t>
            </a:r>
          </a:p>
        </p:txBody>
      </p:sp>
      <p:sp>
        <p:nvSpPr>
          <p:cNvPr id="6148" name="Text Box 6"/>
          <p:cNvSpPr txBox="1">
            <a:spLocks noChangeArrowheads="1"/>
          </p:cNvSpPr>
          <p:nvPr/>
        </p:nvSpPr>
        <p:spPr bwMode="auto">
          <a:xfrm>
            <a:off x="684213" y="981075"/>
            <a:ext cx="7848600" cy="2193925"/>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ca-ES" altLang="pl-PL" sz="1200"/>
              <a:t>Servei</a:t>
            </a:r>
            <a:r>
              <a:rPr lang="es-ES" altLang="pl-PL" sz="1200"/>
              <a:t> d’ocupació de l’Alt Congost.</a:t>
            </a:r>
          </a:p>
          <a:p>
            <a:pPr>
              <a:spcBef>
                <a:spcPct val="50000"/>
              </a:spcBef>
              <a:buFont typeface="Wingdings" pitchFamily="2" charset="2"/>
              <a:buChar char="Ø"/>
            </a:pPr>
            <a:r>
              <a:rPr lang="es-ES" altLang="pl-PL" sz="1200"/>
              <a:t>Acord de Puiggraciós.</a:t>
            </a:r>
          </a:p>
          <a:p>
            <a:pPr>
              <a:spcBef>
                <a:spcPct val="50000"/>
              </a:spcBef>
              <a:buFont typeface="Wingdings" pitchFamily="2" charset="2"/>
              <a:buChar char="Ø"/>
            </a:pPr>
            <a:r>
              <a:rPr lang="es-ES" altLang="pl-PL" sz="1200"/>
              <a:t>Espai de dinamització econòmica al Nou Casino.</a:t>
            </a:r>
          </a:p>
          <a:p>
            <a:pPr>
              <a:spcBef>
                <a:spcPct val="50000"/>
              </a:spcBef>
              <a:buFont typeface="Wingdings" pitchFamily="2" charset="2"/>
              <a:buChar char="Ø"/>
            </a:pPr>
            <a:r>
              <a:rPr lang="es-ES" altLang="pl-PL" sz="1200"/>
              <a:t>Llocs patrimonials museïtzats: </a:t>
            </a:r>
            <a:r>
              <a:rPr lang="ca-ES" altLang="pl-PL" sz="1200"/>
              <a:t>Església romànica de Sant Pere de Vallcàrquera, Retaule de Sant Pere de Vallcàrquera i Santuari de Puiggraciós. </a:t>
            </a:r>
          </a:p>
          <a:p>
            <a:endParaRPr lang="ca-ES" altLang="pl-PL" sz="1200"/>
          </a:p>
          <a:p>
            <a:pPr>
              <a:buFont typeface="Wingdings" pitchFamily="2" charset="2"/>
              <a:buChar char="Ø"/>
            </a:pPr>
            <a:r>
              <a:rPr lang="ca-ES" altLang="pl-PL" sz="1200"/>
              <a:t>Equipaments i empreses turístiques: Escola de Natura de Vallcàrquera , Casa de turisme rural Can Grau, Aprèn Serveis Ambientals, Hostalet de la Merceria i Punt d’informació turístic al Molí de Ca l’Antic.</a:t>
            </a:r>
          </a:p>
          <a:p>
            <a:pPr>
              <a:buFont typeface="Wingdings" pitchFamily="2" charset="2"/>
              <a:buChar char="Ø"/>
            </a:pPr>
            <a:endParaRPr lang="ca-ES" altLang="pl-PL" sz="1200"/>
          </a:p>
          <a:p>
            <a:pPr>
              <a:buFont typeface="Wingdings" pitchFamily="2" charset="2"/>
              <a:buChar char="Ø"/>
            </a:pPr>
            <a:r>
              <a:rPr lang="ca-ES" altLang="pl-PL" sz="1200"/>
              <a:t>Xarxes d’itineraris turístics senyalitzats.</a:t>
            </a:r>
            <a:endParaRPr lang="es-ES" altLang="pl-PL" sz="12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ECONOMIA</a:t>
            </a:r>
          </a:p>
        </p:txBody>
      </p:sp>
      <p:sp>
        <p:nvSpPr>
          <p:cNvPr id="7171" name="Text Box 5"/>
          <p:cNvSpPr txBox="1">
            <a:spLocks noChangeArrowheads="1"/>
          </p:cNvSpPr>
          <p:nvPr/>
        </p:nvSpPr>
        <p:spPr bwMode="auto">
          <a:xfrm>
            <a:off x="7092950" y="115888"/>
            <a:ext cx="2051050" cy="366712"/>
          </a:xfrm>
          <a:prstGeom prst="rect">
            <a:avLst/>
          </a:prstGeom>
          <a:noFill/>
          <a:ln w="9525">
            <a:noFill/>
            <a:miter lim="800000"/>
            <a:headEnd/>
            <a:tailEnd/>
          </a:ln>
        </p:spPr>
        <p:txBody>
          <a:bodyPr>
            <a:spAutoFit/>
          </a:bodyPr>
          <a:lstStyle/>
          <a:p>
            <a:pPr>
              <a:spcBef>
                <a:spcPct val="50000"/>
              </a:spcBef>
            </a:pPr>
            <a:r>
              <a:rPr lang="es-ES" altLang="pl-PL" sz="1800"/>
              <a:t>Elements clau</a:t>
            </a:r>
          </a:p>
        </p:txBody>
      </p:sp>
      <p:graphicFrame>
        <p:nvGraphicFramePr>
          <p:cNvPr id="7180" name="Group 12"/>
          <p:cNvGraphicFramePr>
            <a:graphicFrameLocks noGrp="1"/>
          </p:cNvGraphicFramePr>
          <p:nvPr/>
        </p:nvGraphicFramePr>
        <p:xfrm>
          <a:off x="0" y="549275"/>
          <a:ext cx="9144000" cy="6308726"/>
        </p:xfrm>
        <a:graphic>
          <a:graphicData uri="http://schemas.openxmlformats.org/drawingml/2006/table">
            <a:tbl>
              <a:tblPr/>
              <a:tblGrid>
                <a:gridCol w="4572000"/>
                <a:gridCol w="4572000"/>
              </a:tblGrid>
              <a:tr h="4524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a-ES" altLang="pl-PL" sz="2000" b="0" i="0" u="none" strike="noStrike" cap="none" normalizeH="0" baseline="0" smtClean="0">
                          <a:ln>
                            <a:noFill/>
                          </a:ln>
                          <a:solidFill>
                            <a:srgbClr val="00B050"/>
                          </a:solidFill>
                          <a:effectLst/>
                          <a:latin typeface="Arial Narrow" pitchFamily="34" charset="0"/>
                          <a:ea typeface="Calibri" pitchFamily="34" charset="0"/>
                          <a:cs typeface="Arial" charset="0"/>
                          <a:sym typeface="Wingdings" pitchFamily="2" charset="2"/>
                        </a:rPr>
                        <a:t></a:t>
                      </a:r>
                    </a:p>
                  </a:txBody>
                  <a:tcPr horzOverflow="overflow">
                    <a:lnL>
                      <a:noFill/>
                    </a:lnL>
                    <a:lnR>
                      <a:noFill/>
                    </a:lnR>
                    <a:lnT>
                      <a:noFill/>
                    </a:lnT>
                    <a:lnB>
                      <a:noFill/>
                    </a:lnB>
                    <a:lnTlToBr>
                      <a:noFill/>
                    </a:lnTlToBr>
                    <a:lnBlToTr>
                      <a:noFill/>
                    </a:lnBlToTr>
                    <a:solidFill>
                      <a:srgbClr val="EAF1DD"/>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a-ES" altLang="pl-PL" sz="2000" b="0" i="0" u="none" strike="noStrike" cap="none" normalizeH="0" baseline="0" smtClean="0">
                          <a:ln>
                            <a:noFill/>
                          </a:ln>
                          <a:solidFill>
                            <a:srgbClr val="FF0000"/>
                          </a:solidFill>
                          <a:effectLst/>
                          <a:latin typeface="Arial Narrow" pitchFamily="34" charset="0"/>
                          <a:ea typeface="Calibri" pitchFamily="34" charset="0"/>
                          <a:cs typeface="Arial" charset="0"/>
                          <a:sym typeface="Wingdings" pitchFamily="2" charset="2"/>
                        </a:rPr>
                        <a:t></a:t>
                      </a:r>
                    </a:p>
                  </a:txBody>
                  <a:tcPr horzOverflow="overflow">
                    <a:lnL>
                      <a:noFill/>
                    </a:lnL>
                    <a:lnR>
                      <a:noFill/>
                    </a:lnR>
                    <a:lnT>
                      <a:noFill/>
                    </a:lnT>
                    <a:lnB>
                      <a:noFill/>
                    </a:lnB>
                    <a:lnTlToBr>
                      <a:noFill/>
                    </a:lnTlToBr>
                    <a:lnBlToTr>
                      <a:noFill/>
                    </a:lnBlToTr>
                    <a:solidFill>
                      <a:srgbClr val="F2DBDB"/>
                    </a:solidFill>
                  </a:tcPr>
                </a:tc>
              </a:tr>
              <a:tr h="312738">
                <a:tc gridSpan="2">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a-ES" altLang="pl-PL" sz="1200" b="1" i="0" u="none" strike="noStrike" cap="none" normalizeH="0" baseline="0" smtClean="0">
                          <a:ln>
                            <a:noFill/>
                          </a:ln>
                          <a:solidFill>
                            <a:schemeClr val="tx1"/>
                          </a:solidFill>
                          <a:effectLst/>
                          <a:latin typeface="Arial" charset="0"/>
                          <a:ea typeface="Arial Unicode MS" pitchFamily="34" charset="-128"/>
                          <a:cs typeface="Calibri" pitchFamily="34" charset="0"/>
                        </a:rPr>
                        <a:t>Estructura econòmica</a:t>
                      </a:r>
                    </a:p>
                  </a:txBody>
                  <a:tcPr horzOverflow="overflow">
                    <a:lnL>
                      <a:noFill/>
                    </a:lnL>
                    <a:lnR>
                      <a:noFill/>
                    </a:lnR>
                    <a:lnT>
                      <a:noFill/>
                    </a:lnT>
                    <a:lnB>
                      <a:noFill/>
                    </a:lnB>
                    <a:lnTlToBr>
                      <a:noFill/>
                    </a:lnTlToBr>
                    <a:lnBlToTr>
                      <a:noFill/>
                    </a:lnBlToTr>
                    <a:solidFill>
                      <a:srgbClr val="D9D9D9"/>
                    </a:solidFill>
                  </a:tcPr>
                </a:tc>
                <a:tc hMerge="1">
                  <a:txBody>
                    <a:bodyPr/>
                    <a:lstStyle/>
                    <a:p>
                      <a:endParaRPr lang="pl-PL"/>
                    </a:p>
                  </a:txBody>
                  <a:tcPr/>
                </a:tc>
              </a:tr>
              <a:tr h="5543550">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Calibri" pitchFamily="34" charset="0"/>
                        </a:rPr>
                        <a:t>L’entorn natural i el patrimoni: factors clau per a l’emergència del turisme cultural i de natura com a sector emergent capaç de complementar i, donat el cas, substituir sectors tradicionals.</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1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Calibri" pitchFamily="34" charset="0"/>
                        </a:rPr>
                        <a:t>El Parc Natural del Montseny i el PEIN Cingles de Bertí són patrimoni col·lectiu i un recurs a l’abast del municipi.</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ca-ES" altLang="pl-PL" sz="1100" b="0" i="0" u="none" strike="noStrike" cap="none" normalizeH="0" baseline="0" smtClean="0">
                        <a:ln>
                          <a:noFill/>
                        </a:ln>
                        <a:solidFill>
                          <a:schemeClr val="tx1"/>
                        </a:solidFill>
                        <a:effectLst/>
                        <a:latin typeface="Arial" charset="0"/>
                        <a:ea typeface="Arial Unicode MS" pitchFamily="34" charset="-128"/>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Calibri" pitchFamily="34" charset="0"/>
                        </a:rPr>
                        <a:t>Nous sectors econòmics: turisme rural i serveis a les persones. </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ca-ES" altLang="pl-PL" sz="1100" b="0" i="0" u="none" strike="noStrike" cap="none" normalizeH="0" baseline="0" smtClean="0">
                        <a:ln>
                          <a:noFill/>
                        </a:ln>
                        <a:solidFill>
                          <a:schemeClr val="tx1"/>
                        </a:solidFill>
                        <a:effectLst/>
                        <a:latin typeface="Arial" charset="0"/>
                        <a:ea typeface="Arial Unicode MS" pitchFamily="34" charset="-128"/>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Calibri" pitchFamily="34" charset="0"/>
                        </a:rPr>
                        <a:t>L’altre possible sector emergent a Figaró-Montmany és el sector primari renovat o, més específicament, el sector de l’explotació forestal.</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100" b="0" i="0" u="none" strike="noStrike" cap="none" normalizeH="0" baseline="0" smtClean="0">
                        <a:ln>
                          <a:noFill/>
                        </a:ln>
                        <a:solidFill>
                          <a:schemeClr val="tx1"/>
                        </a:solidFill>
                        <a:effectLst/>
                        <a:latin typeface="Arial"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Les sinèrgies també es poden multiplicar si les actuacions depassen l’àmbit local i van a cercar la interrelació amb l’entorn i els recursos dels municipis veïns. Impuls de projectes conjunts amb municipis propers. </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100" b="0" i="0" u="none" strike="noStrike" cap="none" normalizeH="0" baseline="0" smtClean="0">
                        <a:ln>
                          <a:noFill/>
                        </a:ln>
                        <a:solidFill>
                          <a:schemeClr val="tx1"/>
                        </a:solidFill>
                        <a:effectLst/>
                        <a:latin typeface="Arial"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Iniciatives per al desenvolupament local en diferents àmbits (ocupació, turisme, comerç, etc.).</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100" b="0" i="0" u="none" strike="noStrike" cap="none" normalizeH="0" baseline="0" smtClean="0">
                        <a:ln>
                          <a:noFill/>
                        </a:ln>
                        <a:solidFill>
                          <a:schemeClr val="tx1"/>
                        </a:solidFill>
                        <a:effectLst/>
                        <a:latin typeface="Arial"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Proximitat a Barcelona i situació a cavall d’Osona i Vallès Oriental.</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100" b="0" i="0" u="none" strike="noStrike" cap="none" normalizeH="0" baseline="0" smtClean="0">
                        <a:ln>
                          <a:noFill/>
                        </a:ln>
                        <a:solidFill>
                          <a:schemeClr val="tx1"/>
                        </a:solidFill>
                        <a:effectLst/>
                        <a:latin typeface="Arial"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Bones comunicacions cap al nord sud (C17), proximitat a l’Eix Girona-Lleida, estació de renfe i línia d’autobusos.</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Proximitat del circuit de Catalunya.</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100" b="0" i="0" u="none" strike="noStrike" cap="none" normalizeH="0" baseline="0" smtClean="0">
                        <a:ln>
                          <a:noFill/>
                        </a:ln>
                        <a:solidFill>
                          <a:schemeClr val="tx1"/>
                        </a:solidFill>
                        <a:effectLst/>
                        <a:latin typeface="Arial"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Existència d’un Pla de desenvolupament i comerç.</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Les curses que passen pel municipi.</a:t>
                      </a:r>
                      <a:endParaRPr kumimoji="0" lang="ca-ES" altLang="pl-PL" sz="11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EAF1DD"/>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Calibri" pitchFamily="34" charset="0"/>
                        </a:rPr>
                        <a:t>Decadència de l’activitat comercial: varis locals buits.</a:t>
                      </a:r>
                    </a:p>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pPr>
                      <a:endParaRPr kumimoji="0" lang="es-ES" altLang="pl-PL" sz="11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Calibri" pitchFamily="34" charset="0"/>
                        </a:rPr>
                        <a:t>Sense una remodelació a fons del comerç madur existent, la petitesa dels polígons industrials existents i la limitada capacitat contractadora dels clústers locals de la fusta i la construcció, s’imposa la recerca de nous sectors per a la millora de l’ocupació i, sobretot, l’ocupabilitat futura de la població local en augment.</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100" b="0" i="0" u="none" strike="noStrike" cap="none" normalizeH="0" baseline="0" smtClean="0">
                        <a:ln>
                          <a:noFill/>
                        </a:ln>
                        <a:solidFill>
                          <a:schemeClr val="tx1"/>
                        </a:solidFill>
                        <a:effectLst/>
                        <a:latin typeface="Arial"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Aquesta situació implica una gran mobilitat espacial per raons de feina.</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100" b="0" i="0" u="none" strike="noStrike" cap="none" normalizeH="0" baseline="0" smtClean="0">
                        <a:ln>
                          <a:noFill/>
                        </a:ln>
                        <a:solidFill>
                          <a:schemeClr val="tx1"/>
                        </a:solidFill>
                        <a:effectLst/>
                        <a:latin typeface="Arial"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També suposa una amenaça real per a l’economia local atenent a la volatilitat dels sectors dels quals es depèn (construcció, serveis) i a la baixa formació de bona part de la població activa i ocupada.</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100" b="0" i="0" u="none" strike="noStrike" cap="none" normalizeH="0" baseline="0" smtClean="0">
                        <a:ln>
                          <a:noFill/>
                        </a:ln>
                        <a:solidFill>
                          <a:schemeClr val="tx1"/>
                        </a:solidFill>
                        <a:effectLst/>
                        <a:latin typeface="Arial"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Sòl industrial de poca qualitat per a la implantació d’activitats d’alt valor afegit, dificultat de creixement de les empreses locals per limitació del sòl industrial i perill de deslocalització.</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100" b="0" i="0" u="none" strike="noStrike" cap="none" normalizeH="0" baseline="0" smtClean="0">
                        <a:ln>
                          <a:noFill/>
                        </a:ln>
                        <a:solidFill>
                          <a:schemeClr val="tx1"/>
                        </a:solidFill>
                        <a:effectLst/>
                        <a:latin typeface="Arial" charset="0"/>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El comerç i els serveis privats no poden competir amb les grans àrees comercials si no es produeix una reconversió efectiva cap a la qualitat.</a:t>
                      </a:r>
                    </a:p>
                    <a:p>
                      <a:pPr marL="0" marR="0" lvl="0" indent="0" algn="just" defTabSz="914400" rtl="0" eaLnBrk="0" fontAlgn="base" latinLnBrk="0" hangingPunct="0">
                        <a:lnSpc>
                          <a:spcPct val="100000"/>
                        </a:lnSpc>
                        <a:spcBef>
                          <a:spcPct val="0"/>
                        </a:spcBef>
                        <a:spcAft>
                          <a:spcPct val="0"/>
                        </a:spcAft>
                        <a:buClrTx/>
                        <a:buSzTx/>
                        <a:buFont typeface="Symbol" pitchFamily="18" charset="2"/>
                        <a:buNone/>
                        <a:tabLst/>
                      </a:pPr>
                      <a:endPar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1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Cal millorar el Punt d’informació turístic.</a:t>
                      </a:r>
                      <a:endParaRPr kumimoji="0" lang="ca-ES" altLang="pl-PL" sz="11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F2DBDB"/>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03" name="Group 11"/>
          <p:cNvGraphicFramePr>
            <a:graphicFrameLocks noGrp="1"/>
          </p:cNvGraphicFramePr>
          <p:nvPr/>
        </p:nvGraphicFramePr>
        <p:xfrm>
          <a:off x="0" y="549275"/>
          <a:ext cx="9144000" cy="6339523"/>
        </p:xfrm>
        <a:graphic>
          <a:graphicData uri="http://schemas.openxmlformats.org/drawingml/2006/table">
            <a:tbl>
              <a:tblPr/>
              <a:tblGrid>
                <a:gridCol w="4572000"/>
                <a:gridCol w="4572000"/>
              </a:tblGrid>
              <a:tr h="379413">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a-ES" altLang="pl-PL" sz="2000" b="0" i="0" u="none" strike="noStrike" cap="none" normalizeH="0" baseline="0" smtClean="0">
                          <a:ln>
                            <a:noFill/>
                          </a:ln>
                          <a:solidFill>
                            <a:srgbClr val="00B050"/>
                          </a:solidFill>
                          <a:effectLst/>
                          <a:latin typeface="Arial Narrow" pitchFamily="34" charset="0"/>
                          <a:ea typeface="Calibri" pitchFamily="34" charset="0"/>
                          <a:cs typeface="Arial" charset="0"/>
                          <a:sym typeface="Wingdings" pitchFamily="2" charset="2"/>
                        </a:rPr>
                        <a:t></a:t>
                      </a:r>
                    </a:p>
                  </a:txBody>
                  <a:tcPr horzOverflow="overflow">
                    <a:lnL>
                      <a:noFill/>
                    </a:lnL>
                    <a:lnR>
                      <a:noFill/>
                    </a:lnR>
                    <a:lnT>
                      <a:noFill/>
                    </a:lnT>
                    <a:lnB>
                      <a:noFill/>
                    </a:lnB>
                    <a:lnTlToBr>
                      <a:noFill/>
                    </a:lnTlToBr>
                    <a:lnBlToTr>
                      <a:noFill/>
                    </a:lnBlToTr>
                    <a:solidFill>
                      <a:srgbClr val="EAF1DD"/>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a-ES" altLang="pl-PL" sz="2000" b="0" i="0" u="none" strike="noStrike" cap="none" normalizeH="0" baseline="0" smtClean="0">
                          <a:ln>
                            <a:noFill/>
                          </a:ln>
                          <a:solidFill>
                            <a:srgbClr val="FF0000"/>
                          </a:solidFill>
                          <a:effectLst/>
                          <a:latin typeface="Arial Narrow" pitchFamily="34" charset="0"/>
                          <a:ea typeface="Calibri" pitchFamily="34" charset="0"/>
                          <a:cs typeface="Arial" charset="0"/>
                          <a:sym typeface="Wingdings" pitchFamily="2" charset="2"/>
                        </a:rPr>
                        <a:t></a:t>
                      </a:r>
                    </a:p>
                  </a:txBody>
                  <a:tcPr horzOverflow="overflow">
                    <a:lnL>
                      <a:noFill/>
                    </a:lnL>
                    <a:lnR>
                      <a:noFill/>
                    </a:lnR>
                    <a:lnT>
                      <a:noFill/>
                    </a:lnT>
                    <a:lnB>
                      <a:noFill/>
                    </a:lnB>
                    <a:lnTlToBr>
                      <a:noFill/>
                    </a:lnTlToBr>
                    <a:lnBlToTr>
                      <a:noFill/>
                    </a:lnBlToTr>
                    <a:solidFill>
                      <a:srgbClr val="F2DBDB"/>
                    </a:solidFill>
                  </a:tcPr>
                </a:tc>
              </a:tr>
              <a:tr h="260350">
                <a:tc gridSpan="2">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a-ES" altLang="pl-PL" sz="1200" b="1" i="0" u="none" strike="noStrike" cap="none" normalizeH="0" baseline="0" smtClean="0">
                          <a:ln>
                            <a:noFill/>
                          </a:ln>
                          <a:solidFill>
                            <a:schemeClr val="tx1"/>
                          </a:solidFill>
                          <a:effectLst/>
                          <a:latin typeface="Arial" charset="0"/>
                          <a:ea typeface="Arial Unicode MS" pitchFamily="34" charset="-128"/>
                          <a:cs typeface="Calibri" pitchFamily="34" charset="0"/>
                        </a:rPr>
                        <a:t>Ocupació i atur</a:t>
                      </a:r>
                    </a:p>
                  </a:txBody>
                  <a:tcPr horzOverflow="overflow">
                    <a:lnL>
                      <a:noFill/>
                    </a:lnL>
                    <a:lnR>
                      <a:noFill/>
                    </a:lnR>
                    <a:lnT>
                      <a:noFill/>
                    </a:lnT>
                    <a:lnB>
                      <a:noFill/>
                    </a:lnB>
                    <a:lnTlToBr>
                      <a:noFill/>
                    </a:lnTlToBr>
                    <a:lnBlToTr>
                      <a:noFill/>
                    </a:lnBlToTr>
                    <a:solidFill>
                      <a:srgbClr val="D9D9D9"/>
                    </a:solidFill>
                  </a:tcPr>
                </a:tc>
                <a:tc hMerge="1">
                  <a:txBody>
                    <a:bodyPr/>
                    <a:lstStyle/>
                    <a:p>
                      <a:endParaRPr lang="pl-PL"/>
                    </a:p>
                  </a:txBody>
                  <a:tcPr/>
                </a:tc>
              </a:tr>
              <a:tr h="5668963">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Destaca   l’augment de la contractació al municipi, ja que ha seguit una dinàmica inversa a l’àmbit comarcal i metropolità. </a:t>
                      </a:r>
                    </a:p>
                    <a:p>
                      <a:pPr marL="0" marR="0" lvl="0" indent="0" algn="just" defTabSz="914400" rtl="0" eaLnBrk="1" fontAlgn="base" latinLnBrk="0" hangingPunct="1">
                        <a:lnSpc>
                          <a:spcPct val="100000"/>
                        </a:lnSpc>
                        <a:spcBef>
                          <a:spcPct val="0"/>
                        </a:spcBef>
                        <a:spcAft>
                          <a:spcPct val="0"/>
                        </a:spcAft>
                        <a:buClrTx/>
                        <a:buSzTx/>
                        <a:buFont typeface="Symbol" pitchFamily="18" charset="2"/>
                        <a:buNone/>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 </a:t>
                      </a: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La futura obertura d’un centre de serveis a les empreses ubicat al Nou Casino potenciarà la dinamització econòmica i la generació d’ocupació.</a:t>
                      </a:r>
                    </a:p>
                    <a:p>
                      <a:pPr marL="0" marR="0" lvl="0" indent="0" algn="just" defTabSz="914400" rtl="0" eaLnBrk="0" fontAlgn="base" latinLnBrk="0" hangingPunct="0">
                        <a:lnSpc>
                          <a:spcPct val="100000"/>
                        </a:lnSpc>
                        <a:spcBef>
                          <a:spcPct val="0"/>
                        </a:spcBef>
                        <a:spcAft>
                          <a:spcPct val="0"/>
                        </a:spcAft>
                        <a:buClrTx/>
                        <a:buSzTx/>
                        <a:buFont typeface="Symbol" pitchFamily="18" charset="2"/>
                        <a:buNone/>
                        <a:tabLst/>
                      </a:pPr>
                      <a:endPar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endParaRPr>
                    </a:p>
                  </a:txBody>
                  <a:tcPr horzOverflow="overflow">
                    <a:lnL>
                      <a:noFill/>
                    </a:lnL>
                    <a:lnR>
                      <a:noFill/>
                    </a:lnR>
                    <a:lnT>
                      <a:noFill/>
                    </a:lnT>
                    <a:lnB>
                      <a:noFill/>
                    </a:lnB>
                    <a:lnTlToBr>
                      <a:noFill/>
                    </a:lnTlToBr>
                    <a:lnBlToTr>
                      <a:noFill/>
                    </a:lnBlToTr>
                    <a:solidFill>
                      <a:srgbClr val="EAF1DD"/>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L’augment de contractació ha estat sobretot de contractes temporals.</a:t>
                      </a:r>
                    </a:p>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pPr>
                      <a:endPar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La limitada capacitat de les empreses i serveis locals per contractar persones.</a:t>
                      </a:r>
                    </a:p>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Arial" charset="0"/>
                        <a:ea typeface="Arial Unicode MS" pitchFamily="34" charset="-128"/>
                        <a:cs typeface="Times New Roman" pitchFamily="4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Calibri" pitchFamily="34" charset="0"/>
                        </a:rPr>
                        <a:t>La crisi econòmica ha augmentat significativament la taxa d’atur. </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Arial" charset="0"/>
                        <a:cs typeface="Times New Roman" pitchFamily="4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Necessitat de desenvolupar nous llocs de treball en el municipi que disminueixin la dependència envers el mercat de treball exterior.</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Arial" charset="0"/>
                        <a:cs typeface="Times New Roman" pitchFamily="4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Risc d’increment de la desocupació entre la població menys qualificada.</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Arial" charset="0"/>
                        <a:cs typeface="Times New Roman" pitchFamily="4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Poc interès d’una part dels joves per canviar la seva situació actual d’atur o sense estudis finalitzats.</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endParaRPr kumimoji="0" lang="es-ES" altLang="pl-PL" sz="1200" b="0" i="0" u="none" strike="noStrike" cap="none" normalizeH="0" baseline="0" smtClean="0">
                        <a:ln>
                          <a:noFill/>
                        </a:ln>
                        <a:solidFill>
                          <a:schemeClr val="tx1"/>
                        </a:solidFill>
                        <a:effectLst/>
                        <a:latin typeface="Arial" charset="0"/>
                        <a:cs typeface="Times New Roman" pitchFamily="4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ca-ES" altLang="pl-PL" sz="1200" b="0" i="0" u="none" strike="noStrike" cap="none" normalizeH="0" baseline="0" smtClean="0">
                          <a:ln>
                            <a:noFill/>
                          </a:ln>
                          <a:solidFill>
                            <a:schemeClr val="tx1"/>
                          </a:solidFill>
                          <a:effectLst/>
                          <a:latin typeface="Arial" charset="0"/>
                          <a:ea typeface="Arial Unicode MS" pitchFamily="34" charset="-128"/>
                          <a:cs typeface="Arial Unicode MS" pitchFamily="34" charset="-128"/>
                        </a:rPr>
                        <a:t>Es fa necessari establir programes al municipi que potenciïn la transició escola-treball.</a:t>
                      </a:r>
                      <a:endParaRPr kumimoji="0" lang="ca-ES" altLang="pl-PL" sz="12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F2DBDB"/>
                    </a:solidFill>
                  </a:tcPr>
                </a:tc>
              </a:tr>
            </a:tbl>
          </a:graphicData>
        </a:graphic>
      </p:graphicFrame>
      <p:sp>
        <p:nvSpPr>
          <p:cNvPr id="8200" name="Rectangle 23"/>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ECONOMIA</a:t>
            </a:r>
          </a:p>
        </p:txBody>
      </p:sp>
      <p:sp>
        <p:nvSpPr>
          <p:cNvPr id="8201" name="Text Box 24"/>
          <p:cNvSpPr txBox="1">
            <a:spLocks noChangeArrowheads="1"/>
          </p:cNvSpPr>
          <p:nvPr/>
        </p:nvSpPr>
        <p:spPr bwMode="auto">
          <a:xfrm>
            <a:off x="7092950" y="115888"/>
            <a:ext cx="2051050" cy="366712"/>
          </a:xfrm>
          <a:prstGeom prst="rect">
            <a:avLst/>
          </a:prstGeom>
          <a:noFill/>
          <a:ln w="9525">
            <a:noFill/>
            <a:miter lim="800000"/>
            <a:headEnd/>
            <a:tailEnd/>
          </a:ln>
        </p:spPr>
        <p:txBody>
          <a:bodyPr>
            <a:spAutoFit/>
          </a:bodyPr>
          <a:lstStyle/>
          <a:p>
            <a:pPr>
              <a:spcBef>
                <a:spcPct val="50000"/>
              </a:spcBef>
            </a:pPr>
            <a:r>
              <a:rPr lang="es-ES" altLang="pl-PL" sz="1800"/>
              <a:t>Elements clau</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TERRITORI I MEDI AMBIENT</a:t>
            </a:r>
          </a:p>
        </p:txBody>
      </p:sp>
      <p:sp>
        <p:nvSpPr>
          <p:cNvPr id="9219" name="Text Box 5"/>
          <p:cNvSpPr txBox="1">
            <a:spLocks noChangeArrowheads="1"/>
          </p:cNvSpPr>
          <p:nvPr/>
        </p:nvSpPr>
        <p:spPr bwMode="auto">
          <a:xfrm>
            <a:off x="7667625" y="115888"/>
            <a:ext cx="1476375" cy="366712"/>
          </a:xfrm>
          <a:prstGeom prst="rect">
            <a:avLst/>
          </a:prstGeom>
          <a:noFill/>
          <a:ln w="9525">
            <a:noFill/>
            <a:miter lim="800000"/>
            <a:headEnd/>
            <a:tailEnd/>
          </a:ln>
        </p:spPr>
        <p:txBody>
          <a:bodyPr>
            <a:spAutoFit/>
          </a:bodyPr>
          <a:lstStyle/>
          <a:p>
            <a:pPr>
              <a:spcBef>
                <a:spcPct val="50000"/>
              </a:spcBef>
            </a:pPr>
            <a:r>
              <a:rPr lang="es-ES" altLang="pl-PL" sz="1800"/>
              <a:t>Dades</a:t>
            </a:r>
          </a:p>
        </p:txBody>
      </p:sp>
      <p:sp>
        <p:nvSpPr>
          <p:cNvPr id="9220" name="Text Box 6"/>
          <p:cNvSpPr txBox="1">
            <a:spLocks noChangeArrowheads="1"/>
          </p:cNvSpPr>
          <p:nvPr/>
        </p:nvSpPr>
        <p:spPr bwMode="auto">
          <a:xfrm>
            <a:off x="395288" y="1268413"/>
            <a:ext cx="8569325" cy="5307012"/>
          </a:xfrm>
          <a:prstGeom prst="rect">
            <a:avLst/>
          </a:prstGeom>
          <a:noFill/>
          <a:ln w="9525">
            <a:noFill/>
            <a:miter lim="800000"/>
            <a:headEnd/>
            <a:tailEnd/>
          </a:ln>
        </p:spPr>
        <p:txBody>
          <a:bodyPr>
            <a:spAutoFit/>
          </a:bodyPr>
          <a:lstStyle/>
          <a:p>
            <a:pPr>
              <a:spcBef>
                <a:spcPct val="50000"/>
              </a:spcBef>
              <a:buFontTx/>
              <a:buChar char="•"/>
            </a:pPr>
            <a:r>
              <a:rPr lang="ca-ES" altLang="pl-PL" sz="1200"/>
              <a:t>El municipi de Figaró-Montmany (15 km2) es troba al sector nord de la comarca del Vallès Oriental, al bell mig del passadís natural entre el Vallès i Osona per on discorren el riu Congost, la carretera C-17 i la línia de ferrocarril de Barcelona a Puigcerdà. </a:t>
            </a:r>
          </a:p>
          <a:p>
            <a:pPr>
              <a:spcBef>
                <a:spcPct val="50000"/>
              </a:spcBef>
              <a:buFontTx/>
              <a:buChar char="•"/>
            </a:pPr>
            <a:r>
              <a:rPr lang="ca-ES" altLang="pl-PL" sz="1200"/>
              <a:t>Densitat de població: 72,25 habitants per quilòmetre quadrat. Tot i que la densitat és baixa, cal tenir en compte que tota la població està concentrada en un 2,63 % de la superfície municipal.</a:t>
            </a:r>
          </a:p>
          <a:p>
            <a:pPr>
              <a:spcBef>
                <a:spcPct val="50000"/>
              </a:spcBef>
              <a:buFontTx/>
              <a:buChar char="•"/>
            </a:pPr>
            <a:r>
              <a:rPr lang="ca-ES" altLang="pl-PL" sz="1200"/>
              <a:t>Caràcter abrupte, degut al seu encaixament entre el Montseny per l’est i els Cingles de Bertí per l’oest.</a:t>
            </a:r>
          </a:p>
          <a:p>
            <a:pPr>
              <a:spcBef>
                <a:spcPct val="50000"/>
              </a:spcBef>
              <a:buFontTx/>
              <a:buChar char="•"/>
            </a:pPr>
            <a:r>
              <a:rPr lang="ca-ES" altLang="pl-PL" sz="1200"/>
              <a:t>La major part de població s’ubica al veïnat o nucli de Figaró, on hi ha la major part de sòl urbanitzat.</a:t>
            </a:r>
          </a:p>
          <a:p>
            <a:pPr>
              <a:spcBef>
                <a:spcPct val="50000"/>
              </a:spcBef>
              <a:buFontTx/>
              <a:buChar char="•"/>
            </a:pPr>
            <a:r>
              <a:rPr lang="ca-ES" altLang="pl-PL" sz="1200"/>
              <a:t>Bona part del municipi coberta de bosc.</a:t>
            </a:r>
          </a:p>
          <a:p>
            <a:pPr>
              <a:spcBef>
                <a:spcPct val="50000"/>
              </a:spcBef>
              <a:buFontTx/>
              <a:buChar char="•"/>
            </a:pPr>
            <a:r>
              <a:rPr lang="ca-ES" altLang="pl-PL" sz="1200"/>
              <a:t>El relleu accidentat determina la ubicació de terres de conreu, només a la banda de solell de les valls. Moltes feixes dedicades històricament a la vinya estan actualment buides.</a:t>
            </a:r>
          </a:p>
          <a:p>
            <a:pPr>
              <a:spcBef>
                <a:spcPct val="50000"/>
              </a:spcBef>
              <a:buFontTx/>
              <a:buChar char="•"/>
            </a:pPr>
            <a:r>
              <a:rPr lang="ca-ES" altLang="pl-PL" sz="1200"/>
              <a:t>El POUM, aprovat inicialment fa la següent classificació del sòl:</a:t>
            </a:r>
          </a:p>
          <a:p>
            <a:pPr lvl="1">
              <a:spcBef>
                <a:spcPct val="50000"/>
              </a:spcBef>
              <a:buFontTx/>
              <a:buChar char="•"/>
            </a:pPr>
            <a:r>
              <a:rPr lang="ca-ES" altLang="pl-PL" sz="1200"/>
              <a:t>Sòl urbà: 2,63% de la superfície municipal</a:t>
            </a:r>
            <a:r>
              <a:rPr lang="es-ES" altLang="pl-PL" sz="1200"/>
              <a:t> </a:t>
            </a:r>
          </a:p>
          <a:p>
            <a:pPr lvl="1">
              <a:spcBef>
                <a:spcPct val="50000"/>
              </a:spcBef>
              <a:buFontTx/>
              <a:buChar char="•"/>
            </a:pPr>
            <a:r>
              <a:rPr lang="es-ES" altLang="pl-PL" sz="1200"/>
              <a:t>Sòl urbanitzable (únic sector previst de creixement): </a:t>
            </a:r>
            <a:r>
              <a:rPr lang="ca-ES" altLang="pl-PL" sz="1200"/>
              <a:t>0,16% de la superfície total del municipi.</a:t>
            </a:r>
          </a:p>
          <a:p>
            <a:pPr lvl="1">
              <a:spcBef>
                <a:spcPct val="50000"/>
              </a:spcBef>
              <a:buFontTx/>
              <a:buChar char="•"/>
            </a:pPr>
            <a:r>
              <a:rPr lang="ca-ES" altLang="pl-PL" sz="1200"/>
              <a:t>Sòl no urbanitzable (Parc Natual del Montseny i Cingles del Bertí): entorn d’un 97,22% de la seva superfície total</a:t>
            </a:r>
            <a:r>
              <a:rPr lang="es-ES" altLang="pl-PL" sz="1200"/>
              <a:t> </a:t>
            </a:r>
          </a:p>
          <a:p>
            <a:pPr>
              <a:spcBef>
                <a:spcPct val="50000"/>
              </a:spcBef>
              <a:buFontTx/>
              <a:buChar char="•"/>
            </a:pPr>
            <a:r>
              <a:rPr lang="ca-ES" altLang="pl-PL" sz="1200"/>
              <a:t>La major part del sòl no urbanitzable del terme municipal està constituïda pels sòls adscrits als parcs naturals i espais de la Xarxa Natura 2000 de Montseny i dels Cingles de Bertí. </a:t>
            </a:r>
          </a:p>
          <a:p>
            <a:pPr>
              <a:spcBef>
                <a:spcPct val="50000"/>
              </a:spcBef>
              <a:buFontTx/>
              <a:buChar char="•"/>
            </a:pPr>
            <a:r>
              <a:rPr lang="ca-ES" altLang="pl-PL" sz="1200"/>
              <a:t>Serveis Urban´sitics:</a:t>
            </a:r>
          </a:p>
          <a:p>
            <a:pPr lvl="1">
              <a:spcBef>
                <a:spcPct val="50000"/>
              </a:spcBef>
              <a:buFontTx/>
              <a:buChar char="•"/>
            </a:pPr>
            <a:r>
              <a:rPr lang="es-ES" altLang="pl-PL" sz="1200"/>
              <a:t>Abastiment d’aigua: des del 2010 es gestiona des del consorci públic de CONGIAC.</a:t>
            </a:r>
          </a:p>
          <a:p>
            <a:pPr lvl="1">
              <a:spcBef>
                <a:spcPct val="50000"/>
              </a:spcBef>
              <a:buFontTx/>
              <a:buChar char="•"/>
            </a:pPr>
            <a:r>
              <a:rPr lang="es-ES" altLang="pl-PL" sz="1200"/>
              <a:t>Energia elèctrica: Estabanell y Pahisa.</a:t>
            </a:r>
          </a:p>
          <a:p>
            <a:pPr lvl="1">
              <a:spcBef>
                <a:spcPct val="50000"/>
              </a:spcBef>
              <a:buFontTx/>
              <a:buChar char="•"/>
            </a:pPr>
            <a:r>
              <a:rPr lang="es-ES" altLang="pl-PL" sz="1200"/>
              <a:t>Clavegueram: xarxa unitària de clavegueram. Actualment s’està redactant el Pla director del clavegueram.</a:t>
            </a:r>
          </a:p>
          <a:p>
            <a:pPr lvl="1">
              <a:spcBef>
                <a:spcPct val="50000"/>
              </a:spcBef>
              <a:buFontTx/>
              <a:buChar char="•"/>
            </a:pPr>
            <a:r>
              <a:rPr lang="es-ES" altLang="pl-PL" sz="1200"/>
              <a:t>Telefonia i noves tecnologies: </a:t>
            </a:r>
            <a:r>
              <a:rPr lang="ca-ES" altLang="pl-PL" sz="1200"/>
              <a:t>xarxa de telefonia, xarxa de connexió a Internet sense fils i punts de connexió wi-fi.</a:t>
            </a:r>
            <a:endParaRPr lang="es-ES" altLang="pl-PL" sz="1200"/>
          </a:p>
        </p:txBody>
      </p:sp>
      <p:sp>
        <p:nvSpPr>
          <p:cNvPr id="9221" name="Text Box 7"/>
          <p:cNvSpPr txBox="1">
            <a:spLocks noChangeArrowheads="1"/>
          </p:cNvSpPr>
          <p:nvPr/>
        </p:nvSpPr>
        <p:spPr bwMode="auto">
          <a:xfrm>
            <a:off x="6011863" y="692150"/>
            <a:ext cx="3024187" cy="366713"/>
          </a:xfrm>
          <a:prstGeom prst="rect">
            <a:avLst/>
          </a:prstGeom>
          <a:noFill/>
          <a:ln w="9525">
            <a:noFill/>
            <a:miter lim="800000"/>
            <a:headEnd/>
            <a:tailEnd/>
          </a:ln>
        </p:spPr>
        <p:txBody>
          <a:bodyPr>
            <a:spAutoFit/>
          </a:bodyPr>
          <a:lstStyle/>
          <a:p>
            <a:pPr>
              <a:spcBef>
                <a:spcPct val="50000"/>
              </a:spcBef>
            </a:pPr>
            <a:r>
              <a:rPr lang="es-ES" altLang="pl-PL" sz="1800">
                <a:solidFill>
                  <a:srgbClr val="666633"/>
                </a:solidFill>
              </a:rPr>
              <a:t>Territori i planejament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0"/>
            <a:ext cx="9144000" cy="549275"/>
          </a:xfrm>
          <a:prstGeom prst="rect">
            <a:avLst/>
          </a:prstGeom>
          <a:solidFill>
            <a:srgbClr val="808000">
              <a:alpha val="89803"/>
            </a:srgbClr>
          </a:solidFill>
          <a:ln w="9525">
            <a:solidFill>
              <a:schemeClr val="tx1"/>
            </a:solidFill>
            <a:miter lim="800000"/>
            <a:headEnd/>
            <a:tailEnd/>
          </a:ln>
        </p:spPr>
        <p:txBody>
          <a:bodyPr wrap="none" anchor="ctr"/>
          <a:lstStyle/>
          <a:p>
            <a:r>
              <a:rPr lang="es-ES" altLang="pl-PL" sz="2800" b="1"/>
              <a:t>TERRITORI I MEDI AMBIENT</a:t>
            </a:r>
          </a:p>
        </p:txBody>
      </p:sp>
      <p:sp>
        <p:nvSpPr>
          <p:cNvPr id="10243" name="Text Box 3"/>
          <p:cNvSpPr txBox="1">
            <a:spLocks noChangeArrowheads="1"/>
          </p:cNvSpPr>
          <p:nvPr/>
        </p:nvSpPr>
        <p:spPr bwMode="auto">
          <a:xfrm>
            <a:off x="7667625" y="115888"/>
            <a:ext cx="1476375" cy="366712"/>
          </a:xfrm>
          <a:prstGeom prst="rect">
            <a:avLst/>
          </a:prstGeom>
          <a:noFill/>
          <a:ln w="9525">
            <a:noFill/>
            <a:miter lim="800000"/>
            <a:headEnd/>
            <a:tailEnd/>
          </a:ln>
        </p:spPr>
        <p:txBody>
          <a:bodyPr>
            <a:spAutoFit/>
          </a:bodyPr>
          <a:lstStyle/>
          <a:p>
            <a:pPr>
              <a:spcBef>
                <a:spcPct val="50000"/>
              </a:spcBef>
            </a:pPr>
            <a:r>
              <a:rPr lang="es-ES" altLang="pl-PL" sz="1800"/>
              <a:t>Dades</a:t>
            </a:r>
          </a:p>
        </p:txBody>
      </p:sp>
      <p:sp>
        <p:nvSpPr>
          <p:cNvPr id="10244" name="Text Box 4"/>
          <p:cNvSpPr txBox="1">
            <a:spLocks noChangeArrowheads="1"/>
          </p:cNvSpPr>
          <p:nvPr/>
        </p:nvSpPr>
        <p:spPr bwMode="auto">
          <a:xfrm>
            <a:off x="395288" y="1268413"/>
            <a:ext cx="8569325" cy="5205412"/>
          </a:xfrm>
          <a:prstGeom prst="rect">
            <a:avLst/>
          </a:prstGeom>
          <a:noFill/>
          <a:ln w="9525">
            <a:noFill/>
            <a:miter lim="800000"/>
            <a:headEnd/>
            <a:tailEnd/>
          </a:ln>
        </p:spPr>
        <p:txBody>
          <a:bodyPr>
            <a:spAutoFit/>
          </a:bodyPr>
          <a:lstStyle/>
          <a:p>
            <a:pPr>
              <a:spcBef>
                <a:spcPct val="50000"/>
              </a:spcBef>
              <a:buFontTx/>
              <a:buChar char="•"/>
            </a:pPr>
            <a:r>
              <a:rPr lang="ca-ES" altLang="pl-PL" sz="1200"/>
              <a:t>La C-17 que constitueix l’artèria principal i gairebé única del municipi perquè comunica amb la capital Barcelona, Granollers i el nus d’accés a l’autopista A-2 per Mollet. Trànsit molt important, tot i que en els últims anys ha baixat molt, i pas de mercaderies remarcable. Les comunicacions cap a llevant i ponent són inexistents atesa la geomorfologia del terme. </a:t>
            </a:r>
          </a:p>
          <a:p>
            <a:pPr>
              <a:spcBef>
                <a:spcPct val="50000"/>
              </a:spcBef>
              <a:buFontTx/>
              <a:buChar char="•"/>
            </a:pPr>
            <a:endParaRPr lang="ca-ES" altLang="pl-PL" sz="1200"/>
          </a:p>
          <a:p>
            <a:pPr>
              <a:spcBef>
                <a:spcPct val="50000"/>
              </a:spcBef>
              <a:buFontTx/>
              <a:buChar char="•"/>
            </a:pPr>
            <a:r>
              <a:rPr lang="ca-ES" altLang="pl-PL" sz="1200"/>
              <a:t>L’eix fonamental sobre el qual penja tota l’activitat del municipi i tot el trànsit de vehicles és la carretera de Ribes complementat per: </a:t>
            </a:r>
          </a:p>
          <a:p>
            <a:pPr lvl="1"/>
            <a:r>
              <a:rPr lang="ca-ES" altLang="pl-PL" sz="1200"/>
              <a:t>- El carrer Major, que dóna continuïtat al casc urbà.</a:t>
            </a:r>
          </a:p>
          <a:p>
            <a:pPr lvl="1"/>
            <a:r>
              <a:rPr lang="ca-ES" altLang="pl-PL" sz="1200"/>
              <a:t>- El passeig de Montmany, que estructura el trànsit a la riba dreta del Congost.</a:t>
            </a:r>
          </a:p>
          <a:p>
            <a:pPr lvl="1">
              <a:buFontTx/>
              <a:buChar char="-"/>
            </a:pPr>
            <a:r>
              <a:rPr lang="ca-ES" altLang="pl-PL" sz="1200"/>
              <a:t>El passeig de Jacint Verdaguer, que tot i no tenir un fàcil enllaç amb la carretera als seus dos extrems és l’únic eix rodat que permet accedir a la part superior del casc urbà.</a:t>
            </a:r>
          </a:p>
          <a:p>
            <a:pPr lvl="1">
              <a:buFontTx/>
              <a:buChar char="-"/>
            </a:pPr>
            <a:endParaRPr lang="ca-ES" altLang="pl-PL" sz="1200"/>
          </a:p>
          <a:p>
            <a:pPr lvl="1"/>
            <a:endParaRPr lang="ca-ES" altLang="pl-PL" sz="1200"/>
          </a:p>
          <a:p>
            <a:pPr>
              <a:buFontTx/>
              <a:buChar char="•"/>
            </a:pPr>
            <a:r>
              <a:rPr lang="ca-ES" altLang="pl-PL" sz="1200"/>
              <a:t>A nivell transversal hi ha tota una sèrie de carrers, habitualment amb escales, que connecten la part alta del nucli amb la baixa de forma aleatòria.</a:t>
            </a:r>
          </a:p>
          <a:p>
            <a:pPr>
              <a:buFontTx/>
              <a:buChar char="•"/>
            </a:pPr>
            <a:endParaRPr lang="ca-ES" altLang="pl-PL" sz="1200"/>
          </a:p>
          <a:p>
            <a:pPr lvl="1"/>
            <a:endParaRPr lang="ca-ES" altLang="pl-PL" sz="1200"/>
          </a:p>
          <a:p>
            <a:pPr>
              <a:buFontTx/>
              <a:buChar char="•"/>
            </a:pPr>
            <a:r>
              <a:rPr lang="ca-ES" altLang="pl-PL" sz="1200"/>
              <a:t>Destaca com a veritable eix el pont de Montmany sobre el Congost i la C-17, que permet connectar els dos costats del municipi.</a:t>
            </a:r>
          </a:p>
          <a:p>
            <a:pPr>
              <a:buFontTx/>
              <a:buChar char="•"/>
            </a:pPr>
            <a:endParaRPr lang="ca-ES" altLang="pl-PL" sz="1200"/>
          </a:p>
          <a:p>
            <a:pPr lvl="1"/>
            <a:endParaRPr lang="ca-ES" altLang="pl-PL" sz="1200"/>
          </a:p>
          <a:p>
            <a:pPr>
              <a:buFontTx/>
              <a:buChar char="•"/>
            </a:pPr>
            <a:r>
              <a:rPr lang="ca-ES" altLang="pl-PL" sz="1200"/>
              <a:t>Transport públic: estació de ferrocarril i una línia d’autobusos que fa la ruta del Congost.</a:t>
            </a:r>
          </a:p>
          <a:p>
            <a:pPr>
              <a:buFontTx/>
              <a:buChar char="•"/>
            </a:pPr>
            <a:endParaRPr lang="ca-ES" altLang="pl-PL" sz="1200"/>
          </a:p>
          <a:p>
            <a:pPr>
              <a:buFontTx/>
              <a:buChar char="•"/>
            </a:pPr>
            <a:endParaRPr lang="ca-ES" altLang="pl-PL" sz="1200"/>
          </a:p>
          <a:p>
            <a:pPr>
              <a:buFontTx/>
              <a:buChar char="•"/>
            </a:pPr>
            <a:r>
              <a:rPr lang="ca-ES" altLang="pl-PL" sz="1200"/>
              <a:t>Creació d’aparcaments en els últims anys: 33 places soterrades al Nou Casino i noves places a la Font de Ca l’Andreu.</a:t>
            </a:r>
          </a:p>
          <a:p>
            <a:pPr>
              <a:buFontTx/>
              <a:buChar char="•"/>
            </a:pPr>
            <a:endParaRPr lang="ca-ES" altLang="pl-PL" sz="1200"/>
          </a:p>
          <a:p>
            <a:pPr>
              <a:buFontTx/>
              <a:buChar char="•"/>
            </a:pPr>
            <a:endParaRPr lang="ca-ES" altLang="pl-PL" sz="1200"/>
          </a:p>
          <a:p>
            <a:pPr>
              <a:buFontTx/>
              <a:buChar char="•"/>
            </a:pPr>
            <a:r>
              <a:rPr lang="ca-ES" altLang="pl-PL" sz="1200"/>
              <a:t>Principals dificultats de mobilitat: les pendents i la circulació en vehicle.</a:t>
            </a:r>
            <a:endParaRPr lang="es-ES" altLang="pl-PL" sz="1200"/>
          </a:p>
        </p:txBody>
      </p:sp>
      <p:sp>
        <p:nvSpPr>
          <p:cNvPr id="10245" name="Text Box 5"/>
          <p:cNvSpPr txBox="1">
            <a:spLocks noChangeArrowheads="1"/>
          </p:cNvSpPr>
          <p:nvPr/>
        </p:nvSpPr>
        <p:spPr bwMode="auto">
          <a:xfrm>
            <a:off x="6011863" y="692150"/>
            <a:ext cx="3024187" cy="366713"/>
          </a:xfrm>
          <a:prstGeom prst="rect">
            <a:avLst/>
          </a:prstGeom>
          <a:noFill/>
          <a:ln w="9525">
            <a:noFill/>
            <a:miter lim="800000"/>
            <a:headEnd/>
            <a:tailEnd/>
          </a:ln>
        </p:spPr>
        <p:txBody>
          <a:bodyPr>
            <a:spAutoFit/>
          </a:bodyPr>
          <a:lstStyle/>
          <a:p>
            <a:pPr>
              <a:spcBef>
                <a:spcPct val="50000"/>
              </a:spcBef>
            </a:pPr>
            <a:r>
              <a:rPr lang="es-ES" altLang="pl-PL" sz="1800">
                <a:solidFill>
                  <a:srgbClr val="666633"/>
                </a:solidFill>
              </a:rPr>
              <a:t>Mobilitat i accessibilitat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1475</TotalTime>
  <Words>7784</Words>
  <Application>Microsoft Office PowerPoint</Application>
  <PresentationFormat>Pokaz na ekranie (4:3)</PresentationFormat>
  <Paragraphs>760</Paragraphs>
  <Slides>32</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32</vt:i4>
      </vt:variant>
    </vt:vector>
  </HeadingPairs>
  <TitlesOfParts>
    <vt:vector size="40" baseType="lpstr">
      <vt:lpstr>Arial Unicode MS</vt:lpstr>
      <vt:lpstr>Arial</vt:lpstr>
      <vt:lpstr>Arial Narrow</vt:lpstr>
      <vt:lpstr>Calibri</vt:lpstr>
      <vt:lpstr>Symbol</vt:lpstr>
      <vt:lpstr>Times New Roman</vt:lpstr>
      <vt:lpstr>Wingdings</vt:lpstr>
      <vt:lpstr>Diseño predeterminado</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bernardezcm</dc:creator>
  <cp:lastModifiedBy>Toshiba</cp:lastModifiedBy>
  <cp:revision>81</cp:revision>
  <dcterms:created xsi:type="dcterms:W3CDTF">2011-09-19T07:56:57Z</dcterms:created>
  <dcterms:modified xsi:type="dcterms:W3CDTF">2015-07-22T13:23:50Z</dcterms:modified>
</cp:coreProperties>
</file>