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4" r:id="rId3"/>
    <p:sldId id="275" r:id="rId4"/>
    <p:sldId id="264" r:id="rId5"/>
    <p:sldId id="262" r:id="rId6"/>
    <p:sldId id="263" r:id="rId7"/>
    <p:sldId id="269" r:id="rId8"/>
    <p:sldId id="270" r:id="rId9"/>
    <p:sldId id="273" r:id="rId10"/>
  </p:sldIdLst>
  <p:sldSz cx="9144000" cy="6858000" type="screen4x3"/>
  <p:notesSz cx="6858000" cy="9144000"/>
  <p:defaultTextStyle>
    <a:defPPr>
      <a:defRPr lang="pl-P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4747"/>
    <a:srgbClr val="FF6600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84" autoAdjust="0"/>
  </p:normalViewPr>
  <p:slideViewPr>
    <p:cSldViewPr snapToGrid="0" snapToObjects="1">
      <p:cViewPr>
        <p:scale>
          <a:sx n="84" d="100"/>
          <a:sy n="84" d="100"/>
        </p:scale>
        <p:origin x="-95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rostokąt 23"/>
          <p:cNvSpPr/>
          <p:nvPr userDrawn="1"/>
        </p:nvSpPr>
        <p:spPr>
          <a:xfrm>
            <a:off x="0" y="-1"/>
            <a:ext cx="9144000" cy="54000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374441"/>
            <a:ext cx="6400800" cy="903111"/>
          </a:xfrm>
          <a:prstGeom prst="rect">
            <a:avLst/>
          </a:prstGeom>
        </p:spPr>
        <p:txBody>
          <a:bodyPr bIns="0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530593"/>
            <a:ext cx="7772400" cy="1693327"/>
          </a:xfrm>
          <a:prstGeom prst="rect">
            <a:avLst/>
          </a:prstGeom>
        </p:spPr>
        <p:txBody>
          <a:bodyPr lIns="0" rIns="0" bIns="0" anchor="b" anchorCtr="0">
            <a:normAutofit/>
          </a:bodyPr>
          <a:lstStyle>
            <a:lvl1pPr>
              <a:defRPr sz="3600"/>
            </a:lvl1pPr>
          </a:lstStyle>
          <a:p>
            <a:r>
              <a:rPr lang="pl-PL" dirty="0" smtClean="0"/>
              <a:t>Kliknij, aby </a:t>
            </a:r>
            <a:r>
              <a:rPr lang="pl-PL" dirty="0" err="1" smtClean="0"/>
              <a:t>edyt</a:t>
            </a:r>
            <a:r>
              <a:rPr lang="pl-PL" dirty="0" smtClean="0"/>
              <a:t>. styl wz. tyt.</a:t>
            </a:r>
            <a:endParaRPr lang="pl-PL" dirty="0"/>
          </a:p>
        </p:txBody>
      </p:sp>
      <p:pic>
        <p:nvPicPr>
          <p:cNvPr id="28" name="Obraz 27" descr="KZZ_logopion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000" y="301036"/>
            <a:ext cx="2160000" cy="1946924"/>
          </a:xfrm>
          <a:prstGeom prst="rect">
            <a:avLst/>
          </a:prstGeom>
        </p:spPr>
      </p:pic>
      <p:pic>
        <p:nvPicPr>
          <p:cNvPr id="4" name="Obraz 3" descr="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4500"/>
            <a:ext cx="9144000" cy="96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00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21926"/>
            <a:ext cx="8229600" cy="495712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32" name="Prostokąt 31"/>
          <p:cNvSpPr/>
          <p:nvPr userDrawn="1"/>
        </p:nvSpPr>
        <p:spPr>
          <a:xfrm>
            <a:off x="0" y="-1"/>
            <a:ext cx="9144000" cy="7560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33" name="Obraz 32" descr="KZZ_logopoziom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075" y="-51399"/>
            <a:ext cx="2135481" cy="807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573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21926"/>
            <a:ext cx="8229600" cy="495712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C611F2-B164-CB4B-AC43-830F5FE842AB}" type="datetimeFigureOut">
              <a:rPr lang="pl-PL" smtClean="0"/>
              <a:t>2016-04-26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14793" y="645042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53D66A-4C72-624A-8022-E3B17AE387CB}" type="slidenum">
              <a:rPr lang="pl-PL" smtClean="0"/>
              <a:t>‹#›</a:t>
            </a:fld>
            <a:endParaRPr lang="pl-PL"/>
          </a:p>
        </p:txBody>
      </p:sp>
      <p:sp>
        <p:nvSpPr>
          <p:cNvPr id="8" name="Prostokąt 7"/>
          <p:cNvSpPr/>
          <p:nvPr userDrawn="1"/>
        </p:nvSpPr>
        <p:spPr>
          <a:xfrm>
            <a:off x="0" y="-1"/>
            <a:ext cx="9144000" cy="7560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Obraz 8" descr="KZZ_logopoziom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075" y="-51399"/>
            <a:ext cx="2135481" cy="807398"/>
          </a:xfrm>
          <a:prstGeom prst="rect">
            <a:avLst/>
          </a:prstGeom>
        </p:spPr>
      </p:pic>
      <p:sp>
        <p:nvSpPr>
          <p:cNvPr id="10" name="Prostokąt 9"/>
          <p:cNvSpPr/>
          <p:nvPr userDrawn="1"/>
        </p:nvSpPr>
        <p:spPr>
          <a:xfrm>
            <a:off x="0" y="6538147"/>
            <a:ext cx="9144000" cy="338667"/>
          </a:xfrm>
          <a:prstGeom prst="rect">
            <a:avLst/>
          </a:prstGeom>
          <a:solidFill>
            <a:srgbClr val="4347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1" name="Symbol zastępczy stopki 4"/>
          <p:cNvSpPr txBox="1">
            <a:spLocks/>
          </p:cNvSpPr>
          <p:nvPr userDrawn="1"/>
        </p:nvSpPr>
        <p:spPr>
          <a:xfrm>
            <a:off x="3114793" y="650686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457200" rtl="0" eaLnBrk="1" latinLnBrk="0" hangingPunct="1">
              <a:defRPr lang="en-US" sz="1200" b="0" i="0" u="none" strike="noStrike" kern="1200" baseline="0" smtClean="0">
                <a:solidFill>
                  <a:schemeClr val="bg1"/>
                </a:solidFill>
                <a:latin typeface="Bitter"/>
                <a:ea typeface="+mn-ea"/>
                <a:cs typeface="Bitter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www.konsultacjezzasadami.pl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076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36150"/>
            <a:ext cx="8229600" cy="495712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6" name="Prostokąt 5"/>
          <p:cNvSpPr/>
          <p:nvPr userDrawn="1"/>
        </p:nvSpPr>
        <p:spPr>
          <a:xfrm>
            <a:off x="0" y="-1"/>
            <a:ext cx="9144000" cy="7560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Obraz 6" descr="KZZ_logopoziom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075" y="-51399"/>
            <a:ext cx="2135481" cy="807398"/>
          </a:xfrm>
          <a:prstGeom prst="rect">
            <a:avLst/>
          </a:prstGeom>
        </p:spPr>
      </p:pic>
      <p:sp>
        <p:nvSpPr>
          <p:cNvPr id="8" name="Prostokąt 7"/>
          <p:cNvSpPr/>
          <p:nvPr userDrawn="1"/>
        </p:nvSpPr>
        <p:spPr>
          <a:xfrm>
            <a:off x="0" y="6538147"/>
            <a:ext cx="9144000" cy="338667"/>
          </a:xfrm>
          <a:prstGeom prst="rect">
            <a:avLst/>
          </a:prstGeom>
          <a:solidFill>
            <a:srgbClr val="4347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9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14793" y="650686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1200" b="0" i="0" u="none" strike="noStrike" baseline="0" smtClean="0">
                <a:solidFill>
                  <a:schemeClr val="bg1"/>
                </a:solidFill>
                <a:latin typeface="Bitter"/>
                <a:cs typeface="Bitter"/>
              </a:defRPr>
            </a:lvl1pPr>
          </a:lstStyle>
          <a:p>
            <a:r>
              <a:rPr lang="en-US" dirty="0" err="1" smtClean="0"/>
              <a:t>www.konsultacjezzasadami.pl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675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1025407"/>
            <a:ext cx="5486400" cy="37021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Prostokąt 7"/>
          <p:cNvSpPr/>
          <p:nvPr userDrawn="1"/>
        </p:nvSpPr>
        <p:spPr>
          <a:xfrm>
            <a:off x="0" y="-1"/>
            <a:ext cx="9144000" cy="7560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Obraz 8" descr="KZZ_logopoziom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075" y="-51399"/>
            <a:ext cx="2135481" cy="807398"/>
          </a:xfrm>
          <a:prstGeom prst="rect">
            <a:avLst/>
          </a:prstGeom>
        </p:spPr>
      </p:pic>
      <p:sp>
        <p:nvSpPr>
          <p:cNvPr id="10" name="Prostokąt 9"/>
          <p:cNvSpPr/>
          <p:nvPr userDrawn="1"/>
        </p:nvSpPr>
        <p:spPr>
          <a:xfrm>
            <a:off x="0" y="6538147"/>
            <a:ext cx="9144000" cy="338667"/>
          </a:xfrm>
          <a:prstGeom prst="rect">
            <a:avLst/>
          </a:prstGeom>
          <a:solidFill>
            <a:srgbClr val="4347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1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14793" y="650686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1200" b="0" i="0" u="none" strike="noStrike" baseline="0" smtClean="0">
                <a:solidFill>
                  <a:schemeClr val="bg1"/>
                </a:solidFill>
                <a:latin typeface="Bitter"/>
                <a:cs typeface="Bitter"/>
              </a:defRPr>
            </a:lvl1pPr>
          </a:lstStyle>
          <a:p>
            <a:r>
              <a:rPr lang="en-US" dirty="0" err="1" smtClean="0"/>
              <a:t>www.konsultacjezzasadami.pl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582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19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921926"/>
            <a:ext cx="8229600" cy="495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</a:t>
            </a:r>
            <a:r>
              <a:rPr lang="pl-PL" dirty="0" err="1" smtClean="0"/>
              <a:t>edyt</a:t>
            </a:r>
            <a:r>
              <a:rPr lang="pl-PL" dirty="0" smtClean="0"/>
              <a:t>. styl wz. tyt.</a:t>
            </a:r>
            <a:endParaRPr lang="pl-PL" dirty="0"/>
          </a:p>
        </p:txBody>
      </p:sp>
      <p:sp>
        <p:nvSpPr>
          <p:cNvPr id="4" name="Prostokąt 3"/>
          <p:cNvSpPr/>
          <p:nvPr userDrawn="1"/>
        </p:nvSpPr>
        <p:spPr>
          <a:xfrm>
            <a:off x="0" y="6538147"/>
            <a:ext cx="9144000" cy="338667"/>
          </a:xfrm>
          <a:prstGeom prst="rect">
            <a:avLst/>
          </a:prstGeom>
          <a:solidFill>
            <a:srgbClr val="4347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PoleTekstowe 1"/>
          <p:cNvSpPr txBox="1"/>
          <p:nvPr userDrawn="1"/>
        </p:nvSpPr>
        <p:spPr>
          <a:xfrm>
            <a:off x="3165205" y="6532110"/>
            <a:ext cx="28135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dirty="0" err="1" smtClean="0">
                <a:solidFill>
                  <a:schemeClr val="bg1"/>
                </a:solidFill>
                <a:latin typeface="Bitter"/>
                <a:cs typeface="Bitter"/>
              </a:rPr>
              <a:t>www.konsultacjezzasadami.pl</a:t>
            </a:r>
            <a:endParaRPr lang="en-US" sz="1400" b="0" i="0" dirty="0" smtClean="0">
              <a:solidFill>
                <a:schemeClr val="bg1"/>
              </a:solidFill>
              <a:latin typeface="Bitter"/>
              <a:cs typeface="Bitter"/>
            </a:endParaRPr>
          </a:p>
        </p:txBody>
      </p:sp>
    </p:spTree>
    <p:extLst>
      <p:ext uri="{BB962C8B-B14F-4D97-AF65-F5344CB8AC3E}">
        <p14:creationId xmlns:p14="http://schemas.microsoft.com/office/powerpoint/2010/main" val="231510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7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Bitter"/>
          <a:ea typeface="+mj-ea"/>
          <a:cs typeface="Bitter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6600"/>
        </a:buClr>
        <a:buFont typeface="Arial"/>
        <a:buChar char="•"/>
        <a:defRPr sz="1400" kern="1200">
          <a:solidFill>
            <a:schemeClr val="tx1"/>
          </a:solidFill>
          <a:latin typeface="Bitter"/>
          <a:ea typeface="+mn-ea"/>
          <a:cs typeface="Bitter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F6600"/>
        </a:buClr>
        <a:buFont typeface="Arial"/>
        <a:buChar char="–"/>
        <a:defRPr sz="1400" kern="1200">
          <a:solidFill>
            <a:schemeClr val="tx1"/>
          </a:solidFill>
          <a:latin typeface="Bitter"/>
          <a:ea typeface="+mn-ea"/>
          <a:cs typeface="Bitter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F6600"/>
        </a:buClr>
        <a:buFont typeface="Arial"/>
        <a:buChar char="•"/>
        <a:defRPr sz="1400" kern="1200">
          <a:solidFill>
            <a:schemeClr val="tx1"/>
          </a:solidFill>
          <a:latin typeface="Bitter"/>
          <a:ea typeface="+mn-ea"/>
          <a:cs typeface="Bitter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F6600"/>
        </a:buClr>
        <a:buFont typeface="Arial"/>
        <a:buChar char="–"/>
        <a:defRPr sz="1400" kern="1200">
          <a:solidFill>
            <a:schemeClr val="tx1"/>
          </a:solidFill>
          <a:latin typeface="Bitter"/>
          <a:ea typeface="+mn-ea"/>
          <a:cs typeface="Bitter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F6600"/>
        </a:buClr>
        <a:buFont typeface="Arial"/>
        <a:buChar char="»"/>
        <a:defRPr sz="1400" kern="1200">
          <a:solidFill>
            <a:schemeClr val="tx1"/>
          </a:solidFill>
          <a:latin typeface="Bitter"/>
          <a:ea typeface="+mn-ea"/>
          <a:cs typeface="Bitte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681114"/>
            <a:ext cx="7772400" cy="1693327"/>
          </a:xfrm>
        </p:spPr>
        <p:txBody>
          <a:bodyPr>
            <a:normAutofit/>
          </a:bodyPr>
          <a:lstStyle/>
          <a:p>
            <a:r>
              <a:rPr lang="pl-PL" b="1" dirty="0" smtClean="0"/>
              <a:t>Konsultacje z zasadami </a:t>
            </a:r>
            <a:br>
              <a:rPr lang="pl-PL" b="1" dirty="0" smtClean="0"/>
            </a:br>
            <a:r>
              <a:rPr lang="pl-PL" b="1" dirty="0" smtClean="0"/>
              <a:t>dla </a:t>
            </a:r>
            <a:r>
              <a:rPr lang="pl-PL" b="1" dirty="0" smtClean="0"/>
              <a:t>Wrocławia</a:t>
            </a:r>
            <a:r>
              <a:rPr lang="pl-PL" b="1" dirty="0"/>
              <a:t/>
            </a:r>
            <a:br>
              <a:rPr lang="pl-PL" b="1" dirty="0"/>
            </a:b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1800" dirty="0" smtClean="0"/>
              <a:t>Oktawiusz Chrzanowski, FISE&gt;</a:t>
            </a:r>
          </a:p>
          <a:p>
            <a:r>
              <a:rPr lang="pl-PL" sz="1800" dirty="0" smtClean="0"/>
              <a:t>26</a:t>
            </a:r>
            <a:r>
              <a:rPr lang="pl-PL" sz="1800" dirty="0" smtClean="0"/>
              <a:t>.04.2015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83821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Wyzwania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75" y="828675"/>
            <a:ext cx="7535863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090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Wyzwania cd.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55" y="921926"/>
            <a:ext cx="8264039" cy="5626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520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Dialog obywatelski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-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2050" name="Picture 2" descr="C:\Users\ochrzanowski.FISE\Desktop\wymiary_dialog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92" y="1600200"/>
            <a:ext cx="8930039" cy="375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187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Dialog a zaangażowanie obywateli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 smtClean="0"/>
              <a:t>RAMY DIALOGU</a:t>
            </a:r>
            <a:endParaRPr lang="pl-PL" b="1" dirty="0"/>
          </a:p>
        </p:txBody>
      </p:sp>
      <p:pic>
        <p:nvPicPr>
          <p:cNvPr id="1026" name="Picture 2" descr="C:\Users\ochrzanowski.FISE\Desktop\ska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997" y="1417638"/>
            <a:ext cx="7085425" cy="4673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690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Konsultacje w ramach dialogu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pl-PL" sz="1700" dirty="0" smtClean="0"/>
          </a:p>
          <a:p>
            <a:pPr>
              <a:buFont typeface="Wingdings" panose="05000000000000000000" pitchFamily="2" charset="2"/>
              <a:buChar char="Ø"/>
            </a:pPr>
            <a:endParaRPr lang="pl-PL" sz="1700" dirty="0"/>
          </a:p>
          <a:p>
            <a:pPr>
              <a:buFont typeface="Wingdings" panose="05000000000000000000" pitchFamily="2" charset="2"/>
              <a:buChar char="Ø"/>
            </a:pPr>
            <a:endParaRPr lang="pl-PL" sz="17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700" dirty="0" smtClean="0"/>
              <a:t>W </a:t>
            </a:r>
            <a:r>
              <a:rPr lang="pl-PL" sz="1700" b="1" dirty="0" smtClean="0"/>
              <a:t>konsultacjach społecznych</a:t>
            </a:r>
            <a:r>
              <a:rPr lang="pl-PL" sz="1700" dirty="0" smtClean="0"/>
              <a:t>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700" dirty="0" smtClean="0"/>
              <a:t>decyzja należy do władzy (przeciwnie jest we </a:t>
            </a:r>
            <a:r>
              <a:rPr lang="pl-PL" sz="1700" b="1" dirty="0" smtClean="0"/>
              <a:t>współdecydowaniu</a:t>
            </a:r>
            <a:r>
              <a:rPr lang="pl-PL" sz="1700" dirty="0" smtClean="0"/>
              <a:t>)</a:t>
            </a:r>
            <a:endParaRPr lang="pl-PL" sz="1700" b="1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1700" dirty="0" smtClean="0"/>
              <a:t>społeczność lokalna wywiera rzeczywisty wpływ na decyzje w trakcie procesu decyzyjnego (przeciwnie jest w </a:t>
            </a:r>
            <a:r>
              <a:rPr lang="pl-PL" sz="1700" b="1" dirty="0" smtClean="0"/>
              <a:t>informowaniu</a:t>
            </a:r>
            <a:r>
              <a:rPr lang="pl-PL" sz="1700" dirty="0" smtClean="0"/>
              <a:t>).</a:t>
            </a:r>
            <a:endParaRPr lang="pl-PL" sz="1700" dirty="0"/>
          </a:p>
        </p:txBody>
      </p:sp>
    </p:spTree>
    <p:extLst>
      <p:ext uri="{BB962C8B-B14F-4D97-AF65-F5344CB8AC3E}">
        <p14:creationId xmlns:p14="http://schemas.microsoft.com/office/powerpoint/2010/main" val="34595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Cele partycypacji/</a:t>
            </a:r>
            <a:r>
              <a:rPr lang="pl-PL" b="1" dirty="0" smtClean="0"/>
              <a:t>konsultacji </a:t>
            </a:r>
            <a:r>
              <a:rPr lang="pl-PL" b="1" dirty="0" smtClean="0"/>
              <a:t>– </a:t>
            </a:r>
            <a:r>
              <a:rPr lang="pl-PL" b="1" dirty="0" smtClean="0"/>
              <a:t>katalog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</a:t>
            </a:r>
            <a:r>
              <a:rPr lang="pl-PL" sz="1600" dirty="0"/>
              <a:t>Wypełnienie obowiązku prawnego/ustawowego.</a:t>
            </a:r>
          </a:p>
          <a:p>
            <a:r>
              <a:rPr lang="pl-PL" sz="1600" dirty="0"/>
              <a:t>Rozpoznanie i zrozumienie interesów, potrzeb i spraw ważnych dla uczestników procesu.</a:t>
            </a:r>
          </a:p>
          <a:p>
            <a:r>
              <a:rPr lang="pl-PL" sz="1600" dirty="0"/>
              <a:t>Upewnienie się, że proponowane działania są właściwie ukierunkowane.</a:t>
            </a:r>
          </a:p>
          <a:p>
            <a:r>
              <a:rPr lang="pl-PL" sz="1600" dirty="0"/>
              <a:t>Upewnienie się, że polityka/priorytety władz lokalnych odzwierciedlają wolę interesariuszy.</a:t>
            </a:r>
          </a:p>
          <a:p>
            <a:r>
              <a:rPr lang="pl-PL" sz="1600" dirty="0"/>
              <a:t>Uzyskanie wsparcia i opinii od interesariuszy, co umożliwi podjęcie lepszych/optymalnych decyzji.</a:t>
            </a:r>
          </a:p>
          <a:p>
            <a:r>
              <a:rPr lang="pl-PL" sz="1600" dirty="0"/>
              <a:t>Uzyskanie informacji na temat skutków, kosztów i korzyści z realizacji różnych polityk.</a:t>
            </a:r>
          </a:p>
          <a:p>
            <a:r>
              <a:rPr lang="pl-PL" sz="1600" dirty="0"/>
              <a:t>Zademonstrowanie lub wzmocnienie wizerunku instytucji wrażliwej na potrzeby obywateli i przez nich rozliczanej.</a:t>
            </a:r>
          </a:p>
          <a:p>
            <a:r>
              <a:rPr lang="pl-PL" sz="1600" dirty="0"/>
              <a:t>Poznanie opinii i sugestii na temat istniejących (alternatywnych) propozycji lub możliwości.</a:t>
            </a:r>
          </a:p>
          <a:p>
            <a:r>
              <a:rPr lang="pl-PL" sz="1600" dirty="0"/>
              <a:t>Pozyskanie szczegółowych i rozważonych opinii, wiedzy eksperckiej.</a:t>
            </a:r>
          </a:p>
          <a:p>
            <a:r>
              <a:rPr lang="pl-PL" sz="1600" dirty="0"/>
              <a:t>Zapobieganie pojawieniu się problemów lub konfliktów w przyszłości.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7239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Cele partycypacji/konsultacji – katalog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600" dirty="0"/>
              <a:t>Poprawienie komunikacji między interesariuszami.</a:t>
            </a:r>
          </a:p>
          <a:p>
            <a:r>
              <a:rPr lang="pl-PL" sz="1600" dirty="0"/>
              <a:t>Opracowanie lub założeń dokumentu, planu działań, nowej polityki.</a:t>
            </a:r>
          </a:p>
          <a:p>
            <a:r>
              <a:rPr lang="pl-PL" sz="1600" dirty="0"/>
              <a:t>Wypracowanie konkretnych rozwiązań w sprawie.</a:t>
            </a:r>
          </a:p>
          <a:p>
            <a:r>
              <a:rPr lang="pl-PL" sz="1600" dirty="0"/>
              <a:t>Budowanie, zwiększanie, utrzymywanie zaangażowania mieszkańców/interesariuszy.</a:t>
            </a:r>
          </a:p>
          <a:p>
            <a:r>
              <a:rPr lang="pl-PL" sz="1600" dirty="0"/>
              <a:t>Lepsze zrozumienie spraw o dużej wadze przez uczestników procesu.</a:t>
            </a:r>
          </a:p>
          <a:p>
            <a:r>
              <a:rPr lang="pl-PL" sz="1600" dirty="0"/>
              <a:t>Nawiązanie nowych relacji i wzmocnienie zaufania.</a:t>
            </a:r>
          </a:p>
          <a:p>
            <a:r>
              <a:rPr lang="pl-PL" sz="1600" dirty="0"/>
              <a:t>Uzyskanie akceptacji dla nowej polityki lub propozycji.</a:t>
            </a:r>
          </a:p>
          <a:p>
            <a:r>
              <a:rPr lang="pl-PL" sz="1600" dirty="0"/>
              <a:t>Zainicjowanie długoterminowych kontaktów z interesariuszami.</a:t>
            </a:r>
          </a:p>
          <a:p>
            <a:r>
              <a:rPr lang="pl-PL" sz="1600" dirty="0"/>
              <a:t>Budowanie współodpowiedzialności interesariuszy za wspólnotę, której dotyczy sprawa.</a:t>
            </a:r>
          </a:p>
          <a:p>
            <a:r>
              <a:rPr lang="pl-PL" sz="1600" dirty="0"/>
              <a:t>Przygotowywanie interesariuszy do trudnej decyzji, oswajanie ich z jej skutkami.</a:t>
            </a:r>
          </a:p>
          <a:p>
            <a:r>
              <a:rPr lang="pl-PL" sz="1600" dirty="0"/>
              <a:t>Edukowanie interesariuszy (podnoszenie świadomości społecznej, wpływanie na postawy).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49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86459"/>
            <a:ext cx="8229600" cy="495712"/>
          </a:xfrm>
        </p:spPr>
        <p:txBody>
          <a:bodyPr/>
          <a:lstStyle/>
          <a:p>
            <a:r>
              <a:rPr lang="pl-PL" dirty="0" smtClean="0"/>
              <a:t>Podstawowe zasady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82172"/>
            <a:ext cx="8229600" cy="5197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600" b="1" cap="all" dirty="0" smtClean="0"/>
              <a:t>1 </a:t>
            </a:r>
            <a:r>
              <a:rPr lang="pl-PL" sz="1600" b="1" cap="all" dirty="0"/>
              <a:t>• </a:t>
            </a:r>
            <a:r>
              <a:rPr lang="pl-PL" sz="1600" b="1" cap="all" dirty="0" smtClean="0"/>
              <a:t>DOBRA WIARA </a:t>
            </a:r>
            <a:r>
              <a:rPr lang="pl-PL" sz="1600" dirty="0" smtClean="0"/>
              <a:t>Konsultacje </a:t>
            </a:r>
            <a:r>
              <a:rPr lang="pl-PL" sz="1600" dirty="0"/>
              <a:t>prowadzone są w duchu dialogu obywatelskiego. Strony słuchają się nawzajem,  </a:t>
            </a:r>
            <a:r>
              <a:rPr lang="pl-PL" sz="1600" dirty="0" smtClean="0"/>
              <a:t>wykazując </a:t>
            </a:r>
            <a:r>
              <a:rPr lang="pl-PL" sz="1600" dirty="0"/>
              <a:t>wolę zrozumienia odmiennych racji.</a:t>
            </a:r>
          </a:p>
          <a:p>
            <a:pPr marL="0" indent="0">
              <a:buNone/>
            </a:pPr>
            <a:r>
              <a:rPr lang="pl-PL" sz="1600" b="1" cap="all" dirty="0"/>
              <a:t>2 • </a:t>
            </a:r>
            <a:r>
              <a:rPr lang="pl-PL" sz="1600" b="1" cap="all" dirty="0" smtClean="0"/>
              <a:t>POWSZECHNOŚĆ </a:t>
            </a:r>
            <a:r>
              <a:rPr lang="pl-PL" sz="1600" dirty="0" smtClean="0"/>
              <a:t>Każdy </a:t>
            </a:r>
            <a:r>
              <a:rPr lang="pl-PL" sz="1600" dirty="0"/>
              <a:t>zainteresowany tematem powinien móc dowiedzieć się o konsultacjach i wyrazić w nich  </a:t>
            </a:r>
            <a:r>
              <a:rPr lang="pl-PL" sz="1600" dirty="0" smtClean="0"/>
              <a:t>swój </a:t>
            </a:r>
            <a:r>
              <a:rPr lang="pl-PL" sz="1600" dirty="0"/>
              <a:t>pogląd.</a:t>
            </a:r>
          </a:p>
          <a:p>
            <a:pPr marL="0" indent="0">
              <a:buNone/>
            </a:pPr>
            <a:r>
              <a:rPr lang="pl-PL" sz="1600" b="1" cap="all" dirty="0"/>
              <a:t>3 • </a:t>
            </a:r>
            <a:r>
              <a:rPr lang="pl-PL" sz="1600" b="1" cap="all" dirty="0" smtClean="0"/>
              <a:t>PRZEJRZYSTOŚĆ </a:t>
            </a:r>
            <a:r>
              <a:rPr lang="pl-PL" sz="1600" dirty="0" smtClean="0"/>
              <a:t>Informacje </a:t>
            </a:r>
            <a:r>
              <a:rPr lang="pl-PL" sz="1600" dirty="0"/>
              <a:t>o celu, regułach, przebiegu i wyniku konsultacji muszą być powszechnie dostępne. </a:t>
            </a:r>
            <a:r>
              <a:rPr lang="pl-PL" sz="1600" dirty="0" smtClean="0"/>
              <a:t>Jasne </a:t>
            </a:r>
            <a:r>
              <a:rPr lang="pl-PL" sz="1600" dirty="0"/>
              <a:t>musi być, kto reprezentuje jaki pogląd.</a:t>
            </a:r>
          </a:p>
          <a:p>
            <a:pPr marL="0" indent="0">
              <a:buNone/>
            </a:pPr>
            <a:r>
              <a:rPr lang="pl-PL" sz="1600" b="1" cap="all" dirty="0"/>
              <a:t>4 • </a:t>
            </a:r>
            <a:r>
              <a:rPr lang="pl-PL" sz="1600" b="1" cap="all" dirty="0" smtClean="0"/>
              <a:t>RESPONSYWNOŚĆ </a:t>
            </a:r>
            <a:r>
              <a:rPr lang="pl-PL" sz="1600" dirty="0" smtClean="0"/>
              <a:t>Każdemu</a:t>
            </a:r>
            <a:r>
              <a:rPr lang="pl-PL" sz="1600" dirty="0"/>
              <a:t>, kto zgłosi opinię, należy się merytoryczna odpowiedź w rozsądnym terminie, co nie </a:t>
            </a:r>
            <a:r>
              <a:rPr lang="pl-PL" sz="1600" dirty="0" smtClean="0"/>
              <a:t>wyklucza </a:t>
            </a:r>
            <a:r>
              <a:rPr lang="pl-PL" sz="1600" dirty="0"/>
              <a:t>odpowiedzi zbiorczych.</a:t>
            </a:r>
          </a:p>
          <a:p>
            <a:pPr marL="0" indent="0">
              <a:buNone/>
            </a:pPr>
            <a:r>
              <a:rPr lang="pl-PL" sz="1600" b="1" cap="all" dirty="0"/>
              <a:t>5 • </a:t>
            </a:r>
            <a:r>
              <a:rPr lang="pl-PL" sz="1600" b="1" cap="all" dirty="0" smtClean="0"/>
              <a:t>KOORDYNACJA </a:t>
            </a:r>
            <a:r>
              <a:rPr lang="pl-PL" sz="1600" dirty="0" smtClean="0"/>
              <a:t>Konsultacje </a:t>
            </a:r>
            <a:r>
              <a:rPr lang="pl-PL" sz="1600" dirty="0"/>
              <a:t>powinny mieć gospodarza odpowiedzialnego za konsultacje tak politycznie </a:t>
            </a:r>
            <a:r>
              <a:rPr lang="pl-PL" sz="1600" dirty="0" smtClean="0"/>
              <a:t>jak organizacyjnie</a:t>
            </a:r>
            <a:r>
              <a:rPr lang="pl-PL" sz="1600" dirty="0"/>
              <a:t>. Powinny one być odpowiednio umocowane w strukturze administracji.</a:t>
            </a:r>
          </a:p>
          <a:p>
            <a:pPr marL="0" indent="0">
              <a:buNone/>
            </a:pPr>
            <a:r>
              <a:rPr lang="pl-PL" sz="1600" b="1" cap="all" dirty="0"/>
              <a:t>6 • </a:t>
            </a:r>
            <a:r>
              <a:rPr lang="pl-PL" sz="1600" b="1" cap="all" dirty="0" smtClean="0"/>
              <a:t>PRZEWIDYWALNOŚĆ </a:t>
            </a:r>
            <a:r>
              <a:rPr lang="pl-PL" sz="1600" dirty="0" smtClean="0"/>
              <a:t>Konsultacje </a:t>
            </a:r>
            <a:r>
              <a:rPr lang="pl-PL" sz="1600" dirty="0"/>
              <a:t>powinny być prowadzone od początku procesu legislacyjnego. Powinny być </a:t>
            </a:r>
            <a:r>
              <a:rPr lang="pl-PL" sz="1600" dirty="0" smtClean="0"/>
              <a:t>prowadzone </a:t>
            </a:r>
            <a:r>
              <a:rPr lang="pl-PL" sz="1600" dirty="0"/>
              <a:t>w zaplanowany sposób i w oparciu o czytelne reguły.</a:t>
            </a:r>
          </a:p>
          <a:p>
            <a:pPr marL="0" indent="0">
              <a:buNone/>
            </a:pPr>
            <a:r>
              <a:rPr lang="pl-PL" sz="1600" b="1" cap="all" dirty="0"/>
              <a:t>7 • POSZANOWANIE INTERESU </a:t>
            </a:r>
            <a:r>
              <a:rPr lang="pl-PL" sz="1600" b="1" cap="all" dirty="0" smtClean="0"/>
              <a:t>OGÓLNEGO </a:t>
            </a:r>
            <a:r>
              <a:rPr lang="pl-PL" sz="1600" dirty="0" smtClean="0"/>
              <a:t>Choć </a:t>
            </a:r>
            <a:r>
              <a:rPr lang="pl-PL" sz="1600" dirty="0"/>
              <a:t>poszczególni uczestnicy konsultacji mają prawo przedstawiać swój partykularny interes, </a:t>
            </a:r>
            <a:r>
              <a:rPr lang="pl-PL" sz="1600" dirty="0" smtClean="0"/>
              <a:t>to </a:t>
            </a:r>
            <a:r>
              <a:rPr lang="pl-PL" sz="1600" dirty="0"/>
              <a:t>ostateczne decyzje podejmowane w wyniku przeprowadzonych konsultacji powinny  </a:t>
            </a:r>
            <a:r>
              <a:rPr lang="pl-PL" sz="1600" dirty="0" smtClean="0"/>
              <a:t>reprezentować </a:t>
            </a:r>
            <a:r>
              <a:rPr lang="pl-PL" sz="1600" dirty="0"/>
              <a:t>interes publiczny i dobro ogólne.</a:t>
            </a:r>
          </a:p>
          <a:p>
            <a:pPr marL="0" indent="0" algn="ctr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15103484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e 2">
      <a:dk1>
        <a:srgbClr val="000000"/>
      </a:dk1>
      <a:lt1>
        <a:srgbClr val="F0F0F0"/>
      </a:lt1>
      <a:dk2>
        <a:srgbClr val="000000"/>
      </a:dk2>
      <a:lt2>
        <a:srgbClr val="000000"/>
      </a:lt2>
      <a:accent1>
        <a:srgbClr val="424747"/>
      </a:accent1>
      <a:accent2>
        <a:srgbClr val="8C9292"/>
      </a:accent2>
      <a:accent3>
        <a:srgbClr val="DEE4E4"/>
      </a:accent3>
      <a:accent4>
        <a:srgbClr val="FF953A"/>
      </a:accent4>
      <a:accent5>
        <a:srgbClr val="FFCE71"/>
      </a:accent5>
      <a:accent6>
        <a:srgbClr val="FF6600"/>
      </a:accent6>
      <a:hlink>
        <a:srgbClr val="434747"/>
      </a:hlink>
      <a:folHlink>
        <a:srgbClr val="43474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2913</TotalTime>
  <Words>245</Words>
  <Application>Microsoft Office PowerPoint</Application>
  <PresentationFormat>Pokaz na ekranie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Konsultacje z zasadami  dla Wrocławia </vt:lpstr>
      <vt:lpstr>Wyzwania</vt:lpstr>
      <vt:lpstr>Wyzwania cd.</vt:lpstr>
      <vt:lpstr>Dialog obywatelski</vt:lpstr>
      <vt:lpstr>Dialog a zaangażowanie obywateli</vt:lpstr>
      <vt:lpstr>Konsultacje w ramach dialogu</vt:lpstr>
      <vt:lpstr>Cele partycypacji/konsultacji – katalog</vt:lpstr>
      <vt:lpstr>Cele partycypacji/konsultacji – katalog</vt:lpstr>
      <vt:lpstr>Podstawowe zasady</vt:lpstr>
    </vt:vector>
  </TitlesOfParts>
  <Company>Kotbury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Andrzej Budek</dc:creator>
  <cp:lastModifiedBy>Oktawiusz Chrzanowski</cp:lastModifiedBy>
  <cp:revision>52</cp:revision>
  <dcterms:created xsi:type="dcterms:W3CDTF">2014-09-15T09:22:14Z</dcterms:created>
  <dcterms:modified xsi:type="dcterms:W3CDTF">2016-04-27T07:08:18Z</dcterms:modified>
</cp:coreProperties>
</file>